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diagrams/colors1.xml" ContentType="application/vnd.openxmlformats-officedocument.drawingml.diagramColors+xml"/>
  <Override PartName="/ppt/diagrams/data1.xml" ContentType="application/vnd.openxmlformats-officedocument.drawingml.diagramData+xml"/>
  <Override PartName="/ppt/diagrams/drawing1.xml" ContentType="application/vnd.ms-office.drawingml.diagramDrawing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7"/>
  </p:notesMasterIdLst>
  <p:handoutMasterIdLst>
    <p:handoutMasterId r:id="rId65"/>
  </p:handoutMasterIdLst>
  <p:sldIdLst>
    <p:sldId id="317" r:id="rId3"/>
    <p:sldId id="319" r:id="rId4"/>
    <p:sldId id="665" r:id="rId5"/>
    <p:sldId id="513" r:id="rId6"/>
    <p:sldId id="608" r:id="rId7"/>
    <p:sldId id="514" r:id="rId8"/>
    <p:sldId id="666" r:id="rId9"/>
    <p:sldId id="609" r:id="rId10"/>
    <p:sldId id="610" r:id="rId11"/>
    <p:sldId id="612" r:id="rId12"/>
    <p:sldId id="611" r:id="rId13"/>
    <p:sldId id="613" r:id="rId14"/>
    <p:sldId id="664" r:id="rId15"/>
    <p:sldId id="614" r:id="rId16"/>
    <p:sldId id="615" r:id="rId17"/>
    <p:sldId id="626" r:id="rId18"/>
    <p:sldId id="667" r:id="rId19"/>
    <p:sldId id="625" r:id="rId20"/>
    <p:sldId id="676" r:id="rId21"/>
    <p:sldId id="678" r:id="rId22"/>
    <p:sldId id="677" r:id="rId23"/>
    <p:sldId id="672" r:id="rId24"/>
    <p:sldId id="619" r:id="rId25"/>
    <p:sldId id="668" r:id="rId26"/>
    <p:sldId id="730" r:id="rId28"/>
    <p:sldId id="682" r:id="rId29"/>
    <p:sldId id="639" r:id="rId30"/>
    <p:sldId id="638" r:id="rId31"/>
    <p:sldId id="669" r:id="rId32"/>
    <p:sldId id="671" r:id="rId33"/>
    <p:sldId id="673" r:id="rId34"/>
    <p:sldId id="674" r:id="rId35"/>
    <p:sldId id="675" r:id="rId36"/>
    <p:sldId id="630" r:id="rId37"/>
    <p:sldId id="646" r:id="rId38"/>
    <p:sldId id="631" r:id="rId39"/>
    <p:sldId id="640" r:id="rId40"/>
    <p:sldId id="641" r:id="rId41"/>
    <p:sldId id="661" r:id="rId42"/>
    <p:sldId id="633" r:id="rId43"/>
    <p:sldId id="642" r:id="rId44"/>
    <p:sldId id="635" r:id="rId45"/>
    <p:sldId id="643" r:id="rId46"/>
    <p:sldId id="636" r:id="rId47"/>
    <p:sldId id="647" r:id="rId48"/>
    <p:sldId id="644" r:id="rId49"/>
    <p:sldId id="651" r:id="rId50"/>
    <p:sldId id="652" r:id="rId51"/>
    <p:sldId id="660" r:id="rId52"/>
    <p:sldId id="653" r:id="rId53"/>
    <p:sldId id="659" r:id="rId54"/>
    <p:sldId id="655" r:id="rId55"/>
    <p:sldId id="656" r:id="rId56"/>
    <p:sldId id="650" r:id="rId57"/>
    <p:sldId id="663" r:id="rId58"/>
    <p:sldId id="632" r:id="rId59"/>
    <p:sldId id="648" r:id="rId60"/>
    <p:sldId id="620" r:id="rId61"/>
    <p:sldId id="649" r:id="rId62"/>
    <p:sldId id="662" r:id="rId63"/>
    <p:sldId id="318" r:id="rId64"/>
  </p:sldIdLst>
  <p:sldSz cx="9144000" cy="6858000" type="screen4x3"/>
  <p:notesSz cx="6858000" cy="9144000"/>
  <p:defaultTextStyle>
    <a:defPPr>
      <a:defRPr lang="zh-CN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课程介绍" id="{354347DB-713E-8E4C-B426-7A036AC9D821}">
          <p14:sldIdLst>
            <p14:sldId id="317"/>
            <p14:sldId id="319"/>
            <p14:sldId id="665"/>
          </p14:sldIdLst>
        </p14:section>
        <p14:section name="股票数据基础" id="{AA1E6BC2-BEA1-8F4A-BB48-5EDA488CFEB1}">
          <p14:sldIdLst>
            <p14:sldId id="513"/>
            <p14:sldId id="608"/>
            <p14:sldId id="514"/>
            <p14:sldId id="666"/>
            <p14:sldId id="609"/>
            <p14:sldId id="610"/>
            <p14:sldId id="612"/>
            <p14:sldId id="611"/>
            <p14:sldId id="613"/>
            <p14:sldId id="664"/>
            <p14:sldId id="614"/>
            <p14:sldId id="615"/>
            <p14:sldId id="626"/>
            <p14:sldId id="667"/>
            <p14:sldId id="625"/>
            <p14:sldId id="676"/>
            <p14:sldId id="678"/>
            <p14:sldId id="677"/>
            <p14:sldId id="672"/>
            <p14:sldId id="619"/>
            <p14:sldId id="668"/>
            <p14:sldId id="730"/>
            <p14:sldId id="682"/>
            <p14:sldId id="639"/>
            <p14:sldId id="638"/>
            <p14:sldId id="669"/>
            <p14:sldId id="671"/>
            <p14:sldId id="673"/>
            <p14:sldId id="674"/>
            <p14:sldId id="675"/>
            <p14:sldId id="630"/>
            <p14:sldId id="646"/>
            <p14:sldId id="631"/>
            <p14:sldId id="640"/>
            <p14:sldId id="641"/>
            <p14:sldId id="661"/>
            <p14:sldId id="633"/>
            <p14:sldId id="642"/>
            <p14:sldId id="635"/>
            <p14:sldId id="643"/>
            <p14:sldId id="636"/>
            <p14:sldId id="647"/>
            <p14:sldId id="644"/>
            <p14:sldId id="651"/>
            <p14:sldId id="652"/>
            <p14:sldId id="660"/>
            <p14:sldId id="653"/>
            <p14:sldId id="659"/>
            <p14:sldId id="655"/>
            <p14:sldId id="656"/>
            <p14:sldId id="650"/>
            <p14:sldId id="663"/>
            <p14:sldId id="632"/>
            <p14:sldId id="648"/>
            <p14:sldId id="620"/>
            <p14:sldId id="649"/>
            <p14:sldId id="662"/>
            <p14:sldId id="318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81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150" autoAdjust="0"/>
    <p:restoredTop sz="94640" autoAdjust="0"/>
  </p:normalViewPr>
  <p:slideViewPr>
    <p:cSldViewPr snapToGrid="0" snapToObjects="1">
      <p:cViewPr>
        <p:scale>
          <a:sx n="120" d="100"/>
          <a:sy n="120" d="100"/>
        </p:scale>
        <p:origin x="1656" y="-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18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8" Type="http://schemas.openxmlformats.org/officeDocument/2006/relationships/tableStyles" Target="tableStyles.xml"/><Relationship Id="rId67" Type="http://schemas.openxmlformats.org/officeDocument/2006/relationships/viewProps" Target="viewProps.xml"/><Relationship Id="rId66" Type="http://schemas.openxmlformats.org/officeDocument/2006/relationships/presProps" Target="presProps.xml"/><Relationship Id="rId65" Type="http://schemas.openxmlformats.org/officeDocument/2006/relationships/handoutMaster" Target="handoutMasters/handoutMaster1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4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3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notesMaster" Target="notesMasters/notesMaster1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904BF55-27CF-F846-AA76-5CC00F69AE13}" type="doc">
      <dgm:prSet loTypeId="urn:microsoft.com/office/officeart/2005/8/layout/hierarchy2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ECD3FF16-0AD0-3146-A68B-ABAF422C7701}">
      <dgm:prSet phldrT="[文本]"/>
      <dgm:spPr/>
      <dgm:t>
        <a:bodyPr/>
        <a:lstStyle/>
        <a:p>
          <a:r>
            <a:rPr lang="zh-CN" altLang="en-US" dirty="0" smtClean="0"/>
            <a:t>数据挖掘</a:t>
          </a:r>
          <a:endParaRPr lang="zh-CN" altLang="en-US" dirty="0"/>
        </a:p>
      </dgm:t>
    </dgm:pt>
    <dgm:pt modelId="{32D010E5-65E2-8141-86F9-CC00B6ECF7A7}" cxnId="{ED27B0FD-9D65-B946-87D1-FD75B92C656D}" type="parTrans">
      <dgm:prSet/>
      <dgm:spPr/>
      <dgm:t>
        <a:bodyPr/>
        <a:lstStyle/>
        <a:p>
          <a:endParaRPr lang="zh-CN" altLang="en-US"/>
        </a:p>
      </dgm:t>
    </dgm:pt>
    <dgm:pt modelId="{02C19439-8D7B-4945-ADAB-81DECD8196FB}" cxnId="{ED27B0FD-9D65-B946-87D1-FD75B92C656D}" type="sibTrans">
      <dgm:prSet/>
      <dgm:spPr/>
      <dgm:t>
        <a:bodyPr/>
        <a:lstStyle/>
        <a:p>
          <a:endParaRPr lang="zh-CN" altLang="en-US"/>
        </a:p>
      </dgm:t>
    </dgm:pt>
    <dgm:pt modelId="{0CD31979-E255-E346-BAE8-45860B89F3AA}">
      <dgm:prSet phldrT="[文本]"/>
      <dgm:spPr/>
      <dgm:t>
        <a:bodyPr/>
        <a:lstStyle/>
        <a:p>
          <a:r>
            <a:rPr lang="zh-CN" altLang="en-US" dirty="0" smtClean="0"/>
            <a:t>基础</a:t>
          </a:r>
          <a:endParaRPr lang="zh-CN" altLang="en-US" dirty="0"/>
        </a:p>
      </dgm:t>
    </dgm:pt>
    <dgm:pt modelId="{642745FC-5DD9-C24A-8ACB-43DA46C20D12}" cxnId="{AFBD9E7D-3DC4-6248-AC27-24179B0E957E}" type="parTrans">
      <dgm:prSet/>
      <dgm:spPr/>
      <dgm:t>
        <a:bodyPr/>
        <a:lstStyle/>
        <a:p>
          <a:endParaRPr lang="zh-CN" altLang="en-US"/>
        </a:p>
      </dgm:t>
    </dgm:pt>
    <dgm:pt modelId="{01A8C11C-10E0-1A44-8225-A6700CA39A53}" cxnId="{AFBD9E7D-3DC4-6248-AC27-24179B0E957E}" type="sibTrans">
      <dgm:prSet/>
      <dgm:spPr/>
      <dgm:t>
        <a:bodyPr/>
        <a:lstStyle/>
        <a:p>
          <a:endParaRPr lang="zh-CN" altLang="en-US"/>
        </a:p>
      </dgm:t>
    </dgm:pt>
    <dgm:pt modelId="{5D15C6AC-A889-D644-8838-4678B66ABDE2}">
      <dgm:prSet phldrT="[文本]"/>
      <dgm:spPr/>
      <dgm:t>
        <a:bodyPr/>
        <a:lstStyle/>
        <a:p>
          <a:r>
            <a:rPr lang="zh-CN" altLang="en-US" dirty="0" smtClean="0"/>
            <a:t>环境</a:t>
          </a:r>
          <a:endParaRPr lang="zh-CN" altLang="en-US" dirty="0"/>
        </a:p>
      </dgm:t>
    </dgm:pt>
    <dgm:pt modelId="{B8E6E05F-DA9F-E740-B4D5-61E0B270E62E}" cxnId="{BAC7FBAC-59D5-AC4D-9D77-3205E26F05D9}" type="parTrans">
      <dgm:prSet/>
      <dgm:spPr/>
      <dgm:t>
        <a:bodyPr/>
        <a:lstStyle/>
        <a:p>
          <a:endParaRPr lang="zh-CN" altLang="en-US"/>
        </a:p>
      </dgm:t>
    </dgm:pt>
    <dgm:pt modelId="{1BB8F276-D081-2341-8E32-82D96FC726CF}" cxnId="{BAC7FBAC-59D5-AC4D-9D77-3205E26F05D9}" type="sibTrans">
      <dgm:prSet/>
      <dgm:spPr/>
      <dgm:t>
        <a:bodyPr/>
        <a:lstStyle/>
        <a:p>
          <a:endParaRPr lang="zh-CN" altLang="en-US"/>
        </a:p>
      </dgm:t>
    </dgm:pt>
    <dgm:pt modelId="{026DF76F-092C-EA4F-B8A8-9DB2780A128C}">
      <dgm:prSet phldrT="[文本]"/>
      <dgm:spPr/>
      <dgm:t>
        <a:bodyPr/>
        <a:lstStyle/>
        <a:p>
          <a:r>
            <a:rPr lang="zh-CN" altLang="en-US" dirty="0" smtClean="0"/>
            <a:t>基础库</a:t>
          </a:r>
          <a:endParaRPr lang="zh-CN" altLang="en-US" dirty="0"/>
        </a:p>
      </dgm:t>
    </dgm:pt>
    <dgm:pt modelId="{D2D5E06A-6B0F-FE4E-A2F0-D7450AC61E7E}" cxnId="{D7F9739B-AC8A-E44D-B376-AE45530E26FF}" type="parTrans">
      <dgm:prSet/>
      <dgm:spPr/>
      <dgm:t>
        <a:bodyPr/>
        <a:lstStyle/>
        <a:p>
          <a:endParaRPr lang="zh-CN" altLang="en-US"/>
        </a:p>
      </dgm:t>
    </dgm:pt>
    <dgm:pt modelId="{1B30ECA9-F6F5-C644-9146-4176E79F395C}" cxnId="{D7F9739B-AC8A-E44D-B376-AE45530E26FF}" type="sibTrans">
      <dgm:prSet/>
      <dgm:spPr/>
      <dgm:t>
        <a:bodyPr/>
        <a:lstStyle/>
        <a:p>
          <a:endParaRPr lang="zh-CN" altLang="en-US"/>
        </a:p>
      </dgm:t>
    </dgm:pt>
    <dgm:pt modelId="{8B1D43AC-812A-CE41-9DEB-665CCB58264D}">
      <dgm:prSet phldrT="[文本]"/>
      <dgm:spPr/>
      <dgm:t>
        <a:bodyPr/>
        <a:lstStyle/>
        <a:p>
          <a:r>
            <a:rPr lang="zh-CN" altLang="en-US" dirty="0" smtClean="0"/>
            <a:t>提升</a:t>
          </a:r>
          <a:endParaRPr lang="zh-CN" altLang="en-US" dirty="0"/>
        </a:p>
      </dgm:t>
    </dgm:pt>
    <dgm:pt modelId="{A85FB45F-F810-E548-BAE9-4045ACAFFBDB}" cxnId="{9B789F34-5A38-5740-8AF5-460173BFA094}" type="parTrans">
      <dgm:prSet/>
      <dgm:spPr/>
      <dgm:t>
        <a:bodyPr/>
        <a:lstStyle/>
        <a:p>
          <a:endParaRPr lang="zh-CN" altLang="en-US"/>
        </a:p>
      </dgm:t>
    </dgm:pt>
    <dgm:pt modelId="{11DE40B9-1650-3C4E-91D3-713E9B690DB0}" cxnId="{9B789F34-5A38-5740-8AF5-460173BFA094}" type="sibTrans">
      <dgm:prSet/>
      <dgm:spPr/>
      <dgm:t>
        <a:bodyPr/>
        <a:lstStyle/>
        <a:p>
          <a:endParaRPr lang="zh-CN" altLang="en-US"/>
        </a:p>
      </dgm:t>
    </dgm:pt>
    <dgm:pt modelId="{8A9791E2-C7FB-CB42-AFDF-0C36F267A2D8}">
      <dgm:prSet phldrT="[文本]"/>
      <dgm:spPr/>
      <dgm:t>
        <a:bodyPr/>
        <a:lstStyle/>
        <a:p>
          <a:r>
            <a:rPr lang="zh-CN" altLang="en-US" dirty="0" smtClean="0"/>
            <a:t>机器学习</a:t>
          </a:r>
          <a:endParaRPr lang="zh-CN" altLang="en-US" dirty="0"/>
        </a:p>
      </dgm:t>
    </dgm:pt>
    <dgm:pt modelId="{5D184B43-D2B3-174F-A677-09BE52FDABEE}" cxnId="{5561B23D-DB3E-4B41-B6DA-9D743D01DD53}" type="parTrans">
      <dgm:prSet/>
      <dgm:spPr/>
      <dgm:t>
        <a:bodyPr/>
        <a:lstStyle/>
        <a:p>
          <a:endParaRPr lang="zh-CN" altLang="en-US"/>
        </a:p>
      </dgm:t>
    </dgm:pt>
    <dgm:pt modelId="{81E6ABE6-7127-9E42-A3B3-8E19F36555C0}" cxnId="{5561B23D-DB3E-4B41-B6DA-9D743D01DD53}" type="sibTrans">
      <dgm:prSet/>
      <dgm:spPr/>
      <dgm:t>
        <a:bodyPr/>
        <a:lstStyle/>
        <a:p>
          <a:endParaRPr lang="zh-CN" altLang="en-US"/>
        </a:p>
      </dgm:t>
    </dgm:pt>
    <dgm:pt modelId="{5AC59066-E9AF-2847-9268-FC4F132B5556}">
      <dgm:prSet/>
      <dgm:spPr/>
      <dgm:t>
        <a:bodyPr/>
        <a:lstStyle/>
        <a:p>
          <a:r>
            <a:rPr lang="zh-CN" altLang="en-US" dirty="0" smtClean="0"/>
            <a:t>深度学习</a:t>
          </a:r>
          <a:endParaRPr lang="zh-CN" altLang="en-US" dirty="0"/>
        </a:p>
      </dgm:t>
    </dgm:pt>
    <dgm:pt modelId="{967E9858-5582-E043-B8A7-FA07A1FFEB31}" cxnId="{506955D8-17A3-3A40-8246-2E95EFCED47C}" type="parTrans">
      <dgm:prSet/>
      <dgm:spPr/>
      <dgm:t>
        <a:bodyPr/>
        <a:lstStyle/>
        <a:p>
          <a:endParaRPr lang="zh-CN" altLang="en-US"/>
        </a:p>
      </dgm:t>
    </dgm:pt>
    <dgm:pt modelId="{6C9D5634-A26C-1947-9F0B-4FC623362E7F}" cxnId="{506955D8-17A3-3A40-8246-2E95EFCED47C}" type="sibTrans">
      <dgm:prSet/>
      <dgm:spPr/>
      <dgm:t>
        <a:bodyPr/>
        <a:lstStyle/>
        <a:p>
          <a:endParaRPr lang="zh-CN" altLang="en-US"/>
        </a:p>
      </dgm:t>
    </dgm:pt>
    <dgm:pt modelId="{F1C1958F-3E7E-DD4D-ACFA-636B1EF10085}">
      <dgm:prSet/>
      <dgm:spPr/>
      <dgm:t>
        <a:bodyPr/>
        <a:lstStyle/>
        <a:p>
          <a:r>
            <a:rPr lang="zh-CN" altLang="en-US"/>
            <a:t>金融数据分析与挖掘</a:t>
          </a:r>
          <a:endParaRPr lang="en-US" altLang="zh-CN"/>
        </a:p>
      </dgm:t>
    </dgm:pt>
    <dgm:pt modelId="{51C8F423-D6C1-9A4D-BF11-2775764BDF3B}" cxnId="{AEA8335E-2A86-ED4B-BB9D-836D38D89105}" type="parTrans">
      <dgm:prSet/>
      <dgm:spPr/>
      <dgm:t>
        <a:bodyPr/>
        <a:lstStyle/>
        <a:p>
          <a:endParaRPr lang="zh-CN" altLang="en-US"/>
        </a:p>
      </dgm:t>
    </dgm:pt>
    <dgm:pt modelId="{47AB58C7-D01E-FA4D-B1AA-66A2BEE065DE}" cxnId="{AEA8335E-2A86-ED4B-BB9D-836D38D89105}" type="sibTrans">
      <dgm:prSet/>
      <dgm:spPr/>
      <dgm:t>
        <a:bodyPr/>
        <a:lstStyle/>
        <a:p>
          <a:endParaRPr lang="zh-CN" altLang="en-US"/>
        </a:p>
      </dgm:t>
    </dgm:pt>
    <dgm:pt modelId="{F8EBF976-6022-6149-A2CD-70B3221E635E}" type="pres">
      <dgm:prSet presAssocID="{E904BF55-27CF-F846-AA76-5CC00F69AE13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8FC1EF32-89F2-C044-949D-8C1C87ECA1AB}" type="pres">
      <dgm:prSet presAssocID="{ECD3FF16-0AD0-3146-A68B-ABAF422C7701}" presName="root1" presStyleCnt="0"/>
      <dgm:spPr/>
    </dgm:pt>
    <dgm:pt modelId="{B93FB78C-37C3-0444-8BA9-D52D2BB8A7B7}" type="pres">
      <dgm:prSet presAssocID="{ECD3FF16-0AD0-3146-A68B-ABAF422C7701}" presName="LevelOneTextNod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DECCC63C-EEB7-0240-9583-24381054B842}" type="pres">
      <dgm:prSet presAssocID="{ECD3FF16-0AD0-3146-A68B-ABAF422C7701}" presName="level2hierChild" presStyleCnt="0"/>
      <dgm:spPr/>
    </dgm:pt>
    <dgm:pt modelId="{9267F4B3-E500-F240-8854-A4D8FC173D66}" type="pres">
      <dgm:prSet presAssocID="{642745FC-5DD9-C24A-8ACB-43DA46C20D12}" presName="conn2-1" presStyleLbl="parChTrans1D2" presStyleIdx="0" presStyleCnt="2"/>
      <dgm:spPr/>
      <dgm:t>
        <a:bodyPr/>
        <a:lstStyle/>
        <a:p>
          <a:endParaRPr lang="zh-CN" altLang="en-US"/>
        </a:p>
      </dgm:t>
    </dgm:pt>
    <dgm:pt modelId="{78153188-DBA0-BA42-AABD-ABF750098457}" type="pres">
      <dgm:prSet presAssocID="{642745FC-5DD9-C24A-8ACB-43DA46C20D12}" presName="connTx" presStyleLbl="parChTrans1D2" presStyleIdx="0" presStyleCnt="2"/>
      <dgm:spPr/>
      <dgm:t>
        <a:bodyPr/>
        <a:lstStyle/>
        <a:p>
          <a:endParaRPr lang="zh-CN" altLang="en-US"/>
        </a:p>
      </dgm:t>
    </dgm:pt>
    <dgm:pt modelId="{8A196ECC-B5EF-9E4F-807F-09D804859043}" type="pres">
      <dgm:prSet presAssocID="{0CD31979-E255-E346-BAE8-45860B89F3AA}" presName="root2" presStyleCnt="0"/>
      <dgm:spPr/>
    </dgm:pt>
    <dgm:pt modelId="{3F2CF9CB-48A7-1944-9C1F-47EAB8D03143}" type="pres">
      <dgm:prSet presAssocID="{0CD31979-E255-E346-BAE8-45860B89F3AA}" presName="LevelTwoTextNode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47B7830-2871-F348-A58F-31F095FC5E69}" type="pres">
      <dgm:prSet presAssocID="{0CD31979-E255-E346-BAE8-45860B89F3AA}" presName="level3hierChild" presStyleCnt="0"/>
      <dgm:spPr/>
    </dgm:pt>
    <dgm:pt modelId="{3C136E9A-FF81-5E41-A143-6C8DC79D93C6}" type="pres">
      <dgm:prSet presAssocID="{B8E6E05F-DA9F-E740-B4D5-61E0B270E62E}" presName="conn2-1" presStyleLbl="parChTrans1D3" presStyleIdx="0" presStyleCnt="5"/>
      <dgm:spPr/>
      <dgm:t>
        <a:bodyPr/>
        <a:lstStyle/>
        <a:p>
          <a:endParaRPr lang="zh-CN" altLang="en-US"/>
        </a:p>
      </dgm:t>
    </dgm:pt>
    <dgm:pt modelId="{D0500CBF-8680-404C-9E80-214EB1B619DD}" type="pres">
      <dgm:prSet presAssocID="{B8E6E05F-DA9F-E740-B4D5-61E0B270E62E}" presName="connTx" presStyleLbl="parChTrans1D3" presStyleIdx="0" presStyleCnt="5"/>
      <dgm:spPr/>
      <dgm:t>
        <a:bodyPr/>
        <a:lstStyle/>
        <a:p>
          <a:endParaRPr lang="zh-CN" altLang="en-US"/>
        </a:p>
      </dgm:t>
    </dgm:pt>
    <dgm:pt modelId="{9D75AA41-34C9-A649-B1DB-0E4C326589B6}" type="pres">
      <dgm:prSet presAssocID="{5D15C6AC-A889-D644-8838-4678B66ABDE2}" presName="root2" presStyleCnt="0"/>
      <dgm:spPr/>
    </dgm:pt>
    <dgm:pt modelId="{2D8DB504-0B28-254D-94EF-BF864E3E3E21}" type="pres">
      <dgm:prSet presAssocID="{5D15C6AC-A889-D644-8838-4678B66ABDE2}" presName="LevelTwoTextNode" presStyleLbl="node3" presStyleIdx="0" presStyleCnt="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4F70A218-A317-A340-8E5A-B88B668CCC0F}" type="pres">
      <dgm:prSet presAssocID="{5D15C6AC-A889-D644-8838-4678B66ABDE2}" presName="level3hierChild" presStyleCnt="0"/>
      <dgm:spPr/>
    </dgm:pt>
    <dgm:pt modelId="{FBE05549-5972-7A43-97E8-B6EA230DE88A}" type="pres">
      <dgm:prSet presAssocID="{D2D5E06A-6B0F-FE4E-A2F0-D7450AC61E7E}" presName="conn2-1" presStyleLbl="parChTrans1D3" presStyleIdx="1" presStyleCnt="5"/>
      <dgm:spPr/>
      <dgm:t>
        <a:bodyPr/>
        <a:lstStyle/>
        <a:p>
          <a:endParaRPr lang="zh-CN" altLang="en-US"/>
        </a:p>
      </dgm:t>
    </dgm:pt>
    <dgm:pt modelId="{8529AD4A-323A-8641-AC08-17B43F4026F7}" type="pres">
      <dgm:prSet presAssocID="{D2D5E06A-6B0F-FE4E-A2F0-D7450AC61E7E}" presName="connTx" presStyleLbl="parChTrans1D3" presStyleIdx="1" presStyleCnt="5"/>
      <dgm:spPr/>
      <dgm:t>
        <a:bodyPr/>
        <a:lstStyle/>
        <a:p>
          <a:endParaRPr lang="zh-CN" altLang="en-US"/>
        </a:p>
      </dgm:t>
    </dgm:pt>
    <dgm:pt modelId="{9B1146AD-5F33-C940-940C-F617B5B7DF9E}" type="pres">
      <dgm:prSet presAssocID="{026DF76F-092C-EA4F-B8A8-9DB2780A128C}" presName="root2" presStyleCnt="0"/>
      <dgm:spPr/>
    </dgm:pt>
    <dgm:pt modelId="{1AC18265-3406-5747-8EBD-05DB6E6CC989}" type="pres">
      <dgm:prSet presAssocID="{026DF76F-092C-EA4F-B8A8-9DB2780A128C}" presName="LevelTwoTextNode" presStyleLbl="node3" presStyleIdx="1" presStyleCnt="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CE7CB92-37D8-A149-BF1B-6438AFBA7CBC}" type="pres">
      <dgm:prSet presAssocID="{026DF76F-092C-EA4F-B8A8-9DB2780A128C}" presName="level3hierChild" presStyleCnt="0"/>
      <dgm:spPr/>
    </dgm:pt>
    <dgm:pt modelId="{12CEF5E8-7A6E-6A43-A915-5C04315F92A1}" type="pres">
      <dgm:prSet presAssocID="{51C8F423-D6C1-9A4D-BF11-2775764BDF3B}" presName="conn2-1" presStyleLbl="parChTrans1D3" presStyleIdx="2" presStyleCnt="5"/>
      <dgm:spPr/>
      <dgm:t>
        <a:bodyPr/>
        <a:lstStyle/>
        <a:p>
          <a:endParaRPr lang="zh-CN" altLang="en-US"/>
        </a:p>
      </dgm:t>
    </dgm:pt>
    <dgm:pt modelId="{56ED5FB3-862B-BC48-906E-72CA87D654BE}" type="pres">
      <dgm:prSet presAssocID="{51C8F423-D6C1-9A4D-BF11-2775764BDF3B}" presName="connTx" presStyleLbl="parChTrans1D3" presStyleIdx="2" presStyleCnt="5"/>
      <dgm:spPr/>
      <dgm:t>
        <a:bodyPr/>
        <a:lstStyle/>
        <a:p>
          <a:endParaRPr lang="zh-CN" altLang="en-US"/>
        </a:p>
      </dgm:t>
    </dgm:pt>
    <dgm:pt modelId="{CFF49C92-C2C6-6542-AC0F-DE2611B5BA43}" type="pres">
      <dgm:prSet presAssocID="{F1C1958F-3E7E-DD4D-ACFA-636B1EF10085}" presName="root2" presStyleCnt="0"/>
      <dgm:spPr/>
    </dgm:pt>
    <dgm:pt modelId="{62FFF28F-D807-2F41-AB4A-058085C744DE}" type="pres">
      <dgm:prSet presAssocID="{F1C1958F-3E7E-DD4D-ACFA-636B1EF10085}" presName="LevelTwoTextNode" presStyleLbl="node3" presStyleIdx="2" presStyleCnt="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EA332A6B-8128-B24B-ADA6-51FD9EDB365A}" type="pres">
      <dgm:prSet presAssocID="{F1C1958F-3E7E-DD4D-ACFA-636B1EF10085}" presName="level3hierChild" presStyleCnt="0"/>
      <dgm:spPr/>
    </dgm:pt>
    <dgm:pt modelId="{AA48E68C-7159-3544-80D3-165E2FCD1A70}" type="pres">
      <dgm:prSet presAssocID="{A85FB45F-F810-E548-BAE9-4045ACAFFBDB}" presName="conn2-1" presStyleLbl="parChTrans1D2" presStyleIdx="1" presStyleCnt="2"/>
      <dgm:spPr/>
      <dgm:t>
        <a:bodyPr/>
        <a:lstStyle/>
        <a:p>
          <a:endParaRPr lang="zh-CN" altLang="en-US"/>
        </a:p>
      </dgm:t>
    </dgm:pt>
    <dgm:pt modelId="{FB97EE48-FFFF-5040-B819-0C951182F4AC}" type="pres">
      <dgm:prSet presAssocID="{A85FB45F-F810-E548-BAE9-4045ACAFFBDB}" presName="connTx" presStyleLbl="parChTrans1D2" presStyleIdx="1" presStyleCnt="2"/>
      <dgm:spPr/>
      <dgm:t>
        <a:bodyPr/>
        <a:lstStyle/>
        <a:p>
          <a:endParaRPr lang="zh-CN" altLang="en-US"/>
        </a:p>
      </dgm:t>
    </dgm:pt>
    <dgm:pt modelId="{37129869-5DA6-754A-84DE-A67D44EA2E8D}" type="pres">
      <dgm:prSet presAssocID="{8B1D43AC-812A-CE41-9DEB-665CCB58264D}" presName="root2" presStyleCnt="0"/>
      <dgm:spPr/>
    </dgm:pt>
    <dgm:pt modelId="{BEA1DEAD-9107-EC41-9314-E1486F95F2D2}" type="pres">
      <dgm:prSet presAssocID="{8B1D43AC-812A-CE41-9DEB-665CCB58264D}" presName="LevelTwoTextNode" presStyleLbl="node2" presStyleIdx="1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B99E97B-AC46-B249-936A-9B3786DAFBDE}" type="pres">
      <dgm:prSet presAssocID="{8B1D43AC-812A-CE41-9DEB-665CCB58264D}" presName="level3hierChild" presStyleCnt="0"/>
      <dgm:spPr/>
    </dgm:pt>
    <dgm:pt modelId="{DC8CA502-A733-2145-95FA-1DA556FC5EAD}" type="pres">
      <dgm:prSet presAssocID="{5D184B43-D2B3-174F-A677-09BE52FDABEE}" presName="conn2-1" presStyleLbl="parChTrans1D3" presStyleIdx="3" presStyleCnt="5"/>
      <dgm:spPr/>
      <dgm:t>
        <a:bodyPr/>
        <a:lstStyle/>
        <a:p>
          <a:endParaRPr lang="zh-CN" altLang="en-US"/>
        </a:p>
      </dgm:t>
    </dgm:pt>
    <dgm:pt modelId="{975A256B-0A4A-2F4A-A406-136D182DA0E1}" type="pres">
      <dgm:prSet presAssocID="{5D184B43-D2B3-174F-A677-09BE52FDABEE}" presName="connTx" presStyleLbl="parChTrans1D3" presStyleIdx="3" presStyleCnt="5"/>
      <dgm:spPr/>
      <dgm:t>
        <a:bodyPr/>
        <a:lstStyle/>
        <a:p>
          <a:endParaRPr lang="zh-CN" altLang="en-US"/>
        </a:p>
      </dgm:t>
    </dgm:pt>
    <dgm:pt modelId="{1C5A426E-2E4E-F44D-9A33-3EB32B94D341}" type="pres">
      <dgm:prSet presAssocID="{8A9791E2-C7FB-CB42-AFDF-0C36F267A2D8}" presName="root2" presStyleCnt="0"/>
      <dgm:spPr/>
    </dgm:pt>
    <dgm:pt modelId="{D1C6B2CE-A7F5-B94F-8C74-1BF548F59937}" type="pres">
      <dgm:prSet presAssocID="{8A9791E2-C7FB-CB42-AFDF-0C36F267A2D8}" presName="LevelTwoTextNode" presStyleLbl="node3" presStyleIdx="3" presStyleCnt="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9605CD9-C1B4-014E-BAA7-00BD48593B11}" type="pres">
      <dgm:prSet presAssocID="{8A9791E2-C7FB-CB42-AFDF-0C36F267A2D8}" presName="level3hierChild" presStyleCnt="0"/>
      <dgm:spPr/>
    </dgm:pt>
    <dgm:pt modelId="{30573A52-47D4-FF4F-AABD-611FF69F432A}" type="pres">
      <dgm:prSet presAssocID="{967E9858-5582-E043-B8A7-FA07A1FFEB31}" presName="conn2-1" presStyleLbl="parChTrans1D3" presStyleIdx="4" presStyleCnt="5"/>
      <dgm:spPr/>
      <dgm:t>
        <a:bodyPr/>
        <a:lstStyle/>
        <a:p>
          <a:endParaRPr lang="zh-CN" altLang="en-US"/>
        </a:p>
      </dgm:t>
    </dgm:pt>
    <dgm:pt modelId="{173B9F1E-06C1-F142-83EE-84888DC9DCF0}" type="pres">
      <dgm:prSet presAssocID="{967E9858-5582-E043-B8A7-FA07A1FFEB31}" presName="connTx" presStyleLbl="parChTrans1D3" presStyleIdx="4" presStyleCnt="5"/>
      <dgm:spPr/>
      <dgm:t>
        <a:bodyPr/>
        <a:lstStyle/>
        <a:p>
          <a:endParaRPr lang="zh-CN" altLang="en-US"/>
        </a:p>
      </dgm:t>
    </dgm:pt>
    <dgm:pt modelId="{14BC08B9-6442-E147-8E21-E5E409164D07}" type="pres">
      <dgm:prSet presAssocID="{5AC59066-E9AF-2847-9268-FC4F132B5556}" presName="root2" presStyleCnt="0"/>
      <dgm:spPr/>
    </dgm:pt>
    <dgm:pt modelId="{2D006791-A6A6-084A-9E21-41214630F9DA}" type="pres">
      <dgm:prSet presAssocID="{5AC59066-E9AF-2847-9268-FC4F132B5556}" presName="LevelTwoTextNode" presStyleLbl="node3" presStyleIdx="4" presStyleCnt="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49403FC-75BF-354B-8DA2-FD2EE5DA35A2}" type="pres">
      <dgm:prSet presAssocID="{5AC59066-E9AF-2847-9268-FC4F132B5556}" presName="level3hierChild" presStyleCnt="0"/>
      <dgm:spPr/>
    </dgm:pt>
  </dgm:ptLst>
  <dgm:cxnLst>
    <dgm:cxn modelId="{1B270569-58E1-1647-9D24-E6E00EB0FAE1}" type="presOf" srcId="{A85FB45F-F810-E548-BAE9-4045ACAFFBDB}" destId="{AA48E68C-7159-3544-80D3-165E2FCD1A70}" srcOrd="0" destOrd="0" presId="urn:microsoft.com/office/officeart/2005/8/layout/hierarchy2"/>
    <dgm:cxn modelId="{AFBD9E7D-3DC4-6248-AC27-24179B0E957E}" srcId="{ECD3FF16-0AD0-3146-A68B-ABAF422C7701}" destId="{0CD31979-E255-E346-BAE8-45860B89F3AA}" srcOrd="0" destOrd="0" parTransId="{642745FC-5DD9-C24A-8ACB-43DA46C20D12}" sibTransId="{01A8C11C-10E0-1A44-8225-A6700CA39A53}"/>
    <dgm:cxn modelId="{D7F9739B-AC8A-E44D-B376-AE45530E26FF}" srcId="{0CD31979-E255-E346-BAE8-45860B89F3AA}" destId="{026DF76F-092C-EA4F-B8A8-9DB2780A128C}" srcOrd="1" destOrd="0" parTransId="{D2D5E06A-6B0F-FE4E-A2F0-D7450AC61E7E}" sibTransId="{1B30ECA9-F6F5-C644-9146-4176E79F395C}"/>
    <dgm:cxn modelId="{AEA8335E-2A86-ED4B-BB9D-836D38D89105}" srcId="{0CD31979-E255-E346-BAE8-45860B89F3AA}" destId="{F1C1958F-3E7E-DD4D-ACFA-636B1EF10085}" srcOrd="2" destOrd="0" parTransId="{51C8F423-D6C1-9A4D-BF11-2775764BDF3B}" sibTransId="{47AB58C7-D01E-FA4D-B1AA-66A2BEE065DE}"/>
    <dgm:cxn modelId="{7A8E7D5B-FE2B-354B-A471-19E98BE54F73}" type="presOf" srcId="{5D15C6AC-A889-D644-8838-4678B66ABDE2}" destId="{2D8DB504-0B28-254D-94EF-BF864E3E3E21}" srcOrd="0" destOrd="0" presId="urn:microsoft.com/office/officeart/2005/8/layout/hierarchy2"/>
    <dgm:cxn modelId="{FC100479-A19C-0A4C-BFB3-493B5FF52E02}" type="presOf" srcId="{E904BF55-27CF-F846-AA76-5CC00F69AE13}" destId="{F8EBF976-6022-6149-A2CD-70B3221E635E}" srcOrd="0" destOrd="0" presId="urn:microsoft.com/office/officeart/2005/8/layout/hierarchy2"/>
    <dgm:cxn modelId="{C3DF1D1C-76C9-E84A-A867-57590B8FAA11}" type="presOf" srcId="{D2D5E06A-6B0F-FE4E-A2F0-D7450AC61E7E}" destId="{8529AD4A-323A-8641-AC08-17B43F4026F7}" srcOrd="1" destOrd="0" presId="urn:microsoft.com/office/officeart/2005/8/layout/hierarchy2"/>
    <dgm:cxn modelId="{C05AE760-5BD5-554A-BFD3-5F6DF3CB7508}" type="presOf" srcId="{D2D5E06A-6B0F-FE4E-A2F0-D7450AC61E7E}" destId="{FBE05549-5972-7A43-97E8-B6EA230DE88A}" srcOrd="0" destOrd="0" presId="urn:microsoft.com/office/officeart/2005/8/layout/hierarchy2"/>
    <dgm:cxn modelId="{0A830612-75C8-794B-9E21-5C5AC1187C4B}" type="presOf" srcId="{0CD31979-E255-E346-BAE8-45860B89F3AA}" destId="{3F2CF9CB-48A7-1944-9C1F-47EAB8D03143}" srcOrd="0" destOrd="0" presId="urn:microsoft.com/office/officeart/2005/8/layout/hierarchy2"/>
    <dgm:cxn modelId="{506955D8-17A3-3A40-8246-2E95EFCED47C}" srcId="{8B1D43AC-812A-CE41-9DEB-665CCB58264D}" destId="{5AC59066-E9AF-2847-9268-FC4F132B5556}" srcOrd="1" destOrd="0" parTransId="{967E9858-5582-E043-B8A7-FA07A1FFEB31}" sibTransId="{6C9D5634-A26C-1947-9F0B-4FC623362E7F}"/>
    <dgm:cxn modelId="{87A56C17-CC35-2A46-9BFD-57FCA49D2DD0}" type="presOf" srcId="{5AC59066-E9AF-2847-9268-FC4F132B5556}" destId="{2D006791-A6A6-084A-9E21-41214630F9DA}" srcOrd="0" destOrd="0" presId="urn:microsoft.com/office/officeart/2005/8/layout/hierarchy2"/>
    <dgm:cxn modelId="{BAC7FBAC-59D5-AC4D-9D77-3205E26F05D9}" srcId="{0CD31979-E255-E346-BAE8-45860B89F3AA}" destId="{5D15C6AC-A889-D644-8838-4678B66ABDE2}" srcOrd="0" destOrd="0" parTransId="{B8E6E05F-DA9F-E740-B4D5-61E0B270E62E}" sibTransId="{1BB8F276-D081-2341-8E32-82D96FC726CF}"/>
    <dgm:cxn modelId="{5EB6A248-EDFB-2F4C-ACCC-9DD10ABE7210}" type="presOf" srcId="{026DF76F-092C-EA4F-B8A8-9DB2780A128C}" destId="{1AC18265-3406-5747-8EBD-05DB6E6CC989}" srcOrd="0" destOrd="0" presId="urn:microsoft.com/office/officeart/2005/8/layout/hierarchy2"/>
    <dgm:cxn modelId="{7767E74C-7C65-2349-B8FB-563BDC5B6072}" type="presOf" srcId="{A85FB45F-F810-E548-BAE9-4045ACAFFBDB}" destId="{FB97EE48-FFFF-5040-B819-0C951182F4AC}" srcOrd="1" destOrd="0" presId="urn:microsoft.com/office/officeart/2005/8/layout/hierarchy2"/>
    <dgm:cxn modelId="{A8F6657B-994C-6542-8F36-168AF254C0E2}" type="presOf" srcId="{8A9791E2-C7FB-CB42-AFDF-0C36F267A2D8}" destId="{D1C6B2CE-A7F5-B94F-8C74-1BF548F59937}" srcOrd="0" destOrd="0" presId="urn:microsoft.com/office/officeart/2005/8/layout/hierarchy2"/>
    <dgm:cxn modelId="{B67A4875-D30F-864B-A0AC-95577113BC8E}" type="presOf" srcId="{8B1D43AC-812A-CE41-9DEB-665CCB58264D}" destId="{BEA1DEAD-9107-EC41-9314-E1486F95F2D2}" srcOrd="0" destOrd="0" presId="urn:microsoft.com/office/officeart/2005/8/layout/hierarchy2"/>
    <dgm:cxn modelId="{FE6F03D1-81BC-B449-B23C-444BBD501D9B}" type="presOf" srcId="{F1C1958F-3E7E-DD4D-ACFA-636B1EF10085}" destId="{62FFF28F-D807-2F41-AB4A-058085C744DE}" srcOrd="0" destOrd="0" presId="urn:microsoft.com/office/officeart/2005/8/layout/hierarchy2"/>
    <dgm:cxn modelId="{BFEE926D-CF1E-9D4D-BB54-E20224006D50}" type="presOf" srcId="{B8E6E05F-DA9F-E740-B4D5-61E0B270E62E}" destId="{D0500CBF-8680-404C-9E80-214EB1B619DD}" srcOrd="1" destOrd="0" presId="urn:microsoft.com/office/officeart/2005/8/layout/hierarchy2"/>
    <dgm:cxn modelId="{4D3FA821-632C-F142-8BF3-7D36CB96E62B}" type="presOf" srcId="{5D184B43-D2B3-174F-A677-09BE52FDABEE}" destId="{975A256B-0A4A-2F4A-A406-136D182DA0E1}" srcOrd="1" destOrd="0" presId="urn:microsoft.com/office/officeart/2005/8/layout/hierarchy2"/>
    <dgm:cxn modelId="{5561B23D-DB3E-4B41-B6DA-9D743D01DD53}" srcId="{8B1D43AC-812A-CE41-9DEB-665CCB58264D}" destId="{8A9791E2-C7FB-CB42-AFDF-0C36F267A2D8}" srcOrd="0" destOrd="0" parTransId="{5D184B43-D2B3-174F-A677-09BE52FDABEE}" sibTransId="{81E6ABE6-7127-9E42-A3B3-8E19F36555C0}"/>
    <dgm:cxn modelId="{CD30DDED-4590-9143-A87D-60547399EE1A}" type="presOf" srcId="{B8E6E05F-DA9F-E740-B4D5-61E0B270E62E}" destId="{3C136E9A-FF81-5E41-A143-6C8DC79D93C6}" srcOrd="0" destOrd="0" presId="urn:microsoft.com/office/officeart/2005/8/layout/hierarchy2"/>
    <dgm:cxn modelId="{A303E808-6F8B-8647-8DFB-073E2AB8DA49}" type="presOf" srcId="{5D184B43-D2B3-174F-A677-09BE52FDABEE}" destId="{DC8CA502-A733-2145-95FA-1DA556FC5EAD}" srcOrd="0" destOrd="0" presId="urn:microsoft.com/office/officeart/2005/8/layout/hierarchy2"/>
    <dgm:cxn modelId="{D29F40D3-AB12-1040-A0C4-6238B20C43BE}" type="presOf" srcId="{642745FC-5DD9-C24A-8ACB-43DA46C20D12}" destId="{9267F4B3-E500-F240-8854-A4D8FC173D66}" srcOrd="0" destOrd="0" presId="urn:microsoft.com/office/officeart/2005/8/layout/hierarchy2"/>
    <dgm:cxn modelId="{2F34E6C5-D76A-A947-989C-7E5D0A63BADD}" type="presOf" srcId="{967E9858-5582-E043-B8A7-FA07A1FFEB31}" destId="{173B9F1E-06C1-F142-83EE-84888DC9DCF0}" srcOrd="1" destOrd="0" presId="urn:microsoft.com/office/officeart/2005/8/layout/hierarchy2"/>
    <dgm:cxn modelId="{99AE3DFA-FB38-AA4C-A330-80AF20B1B1E4}" type="presOf" srcId="{ECD3FF16-0AD0-3146-A68B-ABAF422C7701}" destId="{B93FB78C-37C3-0444-8BA9-D52D2BB8A7B7}" srcOrd="0" destOrd="0" presId="urn:microsoft.com/office/officeart/2005/8/layout/hierarchy2"/>
    <dgm:cxn modelId="{9414856C-85BA-C54A-B1AC-A9C67FD0C9CA}" type="presOf" srcId="{967E9858-5582-E043-B8A7-FA07A1FFEB31}" destId="{30573A52-47D4-FF4F-AABD-611FF69F432A}" srcOrd="0" destOrd="0" presId="urn:microsoft.com/office/officeart/2005/8/layout/hierarchy2"/>
    <dgm:cxn modelId="{CDC72E51-ABF0-DB45-A69B-24E183EB062C}" type="presOf" srcId="{51C8F423-D6C1-9A4D-BF11-2775764BDF3B}" destId="{12CEF5E8-7A6E-6A43-A915-5C04315F92A1}" srcOrd="0" destOrd="0" presId="urn:microsoft.com/office/officeart/2005/8/layout/hierarchy2"/>
    <dgm:cxn modelId="{76DBAAE8-7BB8-8645-8BA0-D014761D5CF7}" type="presOf" srcId="{642745FC-5DD9-C24A-8ACB-43DA46C20D12}" destId="{78153188-DBA0-BA42-AABD-ABF750098457}" srcOrd="1" destOrd="0" presId="urn:microsoft.com/office/officeart/2005/8/layout/hierarchy2"/>
    <dgm:cxn modelId="{ED27B0FD-9D65-B946-87D1-FD75B92C656D}" srcId="{E904BF55-27CF-F846-AA76-5CC00F69AE13}" destId="{ECD3FF16-0AD0-3146-A68B-ABAF422C7701}" srcOrd="0" destOrd="0" parTransId="{32D010E5-65E2-8141-86F9-CC00B6ECF7A7}" sibTransId="{02C19439-8D7B-4945-ADAB-81DECD8196FB}"/>
    <dgm:cxn modelId="{9B789F34-5A38-5740-8AF5-460173BFA094}" srcId="{ECD3FF16-0AD0-3146-A68B-ABAF422C7701}" destId="{8B1D43AC-812A-CE41-9DEB-665CCB58264D}" srcOrd="1" destOrd="0" parTransId="{A85FB45F-F810-E548-BAE9-4045ACAFFBDB}" sibTransId="{11DE40B9-1650-3C4E-91D3-713E9B690DB0}"/>
    <dgm:cxn modelId="{C7328396-080A-F947-B013-654F03A2D314}" type="presOf" srcId="{51C8F423-D6C1-9A4D-BF11-2775764BDF3B}" destId="{56ED5FB3-862B-BC48-906E-72CA87D654BE}" srcOrd="1" destOrd="0" presId="urn:microsoft.com/office/officeart/2005/8/layout/hierarchy2"/>
    <dgm:cxn modelId="{3D7F1D98-615C-F44B-8781-187285431957}" type="presParOf" srcId="{F8EBF976-6022-6149-A2CD-70B3221E635E}" destId="{8FC1EF32-89F2-C044-949D-8C1C87ECA1AB}" srcOrd="0" destOrd="0" presId="urn:microsoft.com/office/officeart/2005/8/layout/hierarchy2"/>
    <dgm:cxn modelId="{9876A0A1-5FCA-7145-9339-4384BF0B2AA5}" type="presParOf" srcId="{8FC1EF32-89F2-C044-949D-8C1C87ECA1AB}" destId="{B93FB78C-37C3-0444-8BA9-D52D2BB8A7B7}" srcOrd="0" destOrd="0" presId="urn:microsoft.com/office/officeart/2005/8/layout/hierarchy2"/>
    <dgm:cxn modelId="{4AF6BCC3-E4B1-A14B-B72E-21D22766A217}" type="presParOf" srcId="{8FC1EF32-89F2-C044-949D-8C1C87ECA1AB}" destId="{DECCC63C-EEB7-0240-9583-24381054B842}" srcOrd="1" destOrd="0" presId="urn:microsoft.com/office/officeart/2005/8/layout/hierarchy2"/>
    <dgm:cxn modelId="{F9452ADA-4047-6945-9F5C-56B8995ABE46}" type="presParOf" srcId="{DECCC63C-EEB7-0240-9583-24381054B842}" destId="{9267F4B3-E500-F240-8854-A4D8FC173D66}" srcOrd="0" destOrd="0" presId="urn:microsoft.com/office/officeart/2005/8/layout/hierarchy2"/>
    <dgm:cxn modelId="{AC7D4918-0B17-8948-9E77-56DCE5256A3D}" type="presParOf" srcId="{9267F4B3-E500-F240-8854-A4D8FC173D66}" destId="{78153188-DBA0-BA42-AABD-ABF750098457}" srcOrd="0" destOrd="0" presId="urn:microsoft.com/office/officeart/2005/8/layout/hierarchy2"/>
    <dgm:cxn modelId="{6FB450B9-23DA-6B42-B4D7-EB9BE74E89FA}" type="presParOf" srcId="{DECCC63C-EEB7-0240-9583-24381054B842}" destId="{8A196ECC-B5EF-9E4F-807F-09D804859043}" srcOrd="1" destOrd="0" presId="urn:microsoft.com/office/officeart/2005/8/layout/hierarchy2"/>
    <dgm:cxn modelId="{9E111413-D9AE-E94C-9502-C5150F2A386A}" type="presParOf" srcId="{8A196ECC-B5EF-9E4F-807F-09D804859043}" destId="{3F2CF9CB-48A7-1944-9C1F-47EAB8D03143}" srcOrd="0" destOrd="0" presId="urn:microsoft.com/office/officeart/2005/8/layout/hierarchy2"/>
    <dgm:cxn modelId="{8C5E6548-14BA-E345-9050-8CC7A6F9BE0B}" type="presParOf" srcId="{8A196ECC-B5EF-9E4F-807F-09D804859043}" destId="{A47B7830-2871-F348-A58F-31F095FC5E69}" srcOrd="1" destOrd="0" presId="urn:microsoft.com/office/officeart/2005/8/layout/hierarchy2"/>
    <dgm:cxn modelId="{F30D489B-FF4D-A944-BF66-45311010833E}" type="presParOf" srcId="{A47B7830-2871-F348-A58F-31F095FC5E69}" destId="{3C136E9A-FF81-5E41-A143-6C8DC79D93C6}" srcOrd="0" destOrd="0" presId="urn:microsoft.com/office/officeart/2005/8/layout/hierarchy2"/>
    <dgm:cxn modelId="{574B2F8B-C83A-D843-9E0A-9A136EDF9AFE}" type="presParOf" srcId="{3C136E9A-FF81-5E41-A143-6C8DC79D93C6}" destId="{D0500CBF-8680-404C-9E80-214EB1B619DD}" srcOrd="0" destOrd="0" presId="urn:microsoft.com/office/officeart/2005/8/layout/hierarchy2"/>
    <dgm:cxn modelId="{A1D9EDAB-F35F-5D43-AF1C-818B1E2E69D3}" type="presParOf" srcId="{A47B7830-2871-F348-A58F-31F095FC5E69}" destId="{9D75AA41-34C9-A649-B1DB-0E4C326589B6}" srcOrd="1" destOrd="0" presId="urn:microsoft.com/office/officeart/2005/8/layout/hierarchy2"/>
    <dgm:cxn modelId="{031F20DD-3213-7F4D-AF74-C6AF5C6E3F45}" type="presParOf" srcId="{9D75AA41-34C9-A649-B1DB-0E4C326589B6}" destId="{2D8DB504-0B28-254D-94EF-BF864E3E3E21}" srcOrd="0" destOrd="0" presId="urn:microsoft.com/office/officeart/2005/8/layout/hierarchy2"/>
    <dgm:cxn modelId="{D6A569B1-B959-7540-8062-87CB2227C788}" type="presParOf" srcId="{9D75AA41-34C9-A649-B1DB-0E4C326589B6}" destId="{4F70A218-A317-A340-8E5A-B88B668CCC0F}" srcOrd="1" destOrd="0" presId="urn:microsoft.com/office/officeart/2005/8/layout/hierarchy2"/>
    <dgm:cxn modelId="{16B5BF87-6BA1-4945-AC15-FFB213BD3055}" type="presParOf" srcId="{A47B7830-2871-F348-A58F-31F095FC5E69}" destId="{FBE05549-5972-7A43-97E8-B6EA230DE88A}" srcOrd="2" destOrd="0" presId="urn:microsoft.com/office/officeart/2005/8/layout/hierarchy2"/>
    <dgm:cxn modelId="{73B09242-98CA-A448-AB99-33CA12103EC5}" type="presParOf" srcId="{FBE05549-5972-7A43-97E8-B6EA230DE88A}" destId="{8529AD4A-323A-8641-AC08-17B43F4026F7}" srcOrd="0" destOrd="0" presId="urn:microsoft.com/office/officeart/2005/8/layout/hierarchy2"/>
    <dgm:cxn modelId="{5492019C-6E5A-ED4F-A836-177E5E42DC20}" type="presParOf" srcId="{A47B7830-2871-F348-A58F-31F095FC5E69}" destId="{9B1146AD-5F33-C940-940C-F617B5B7DF9E}" srcOrd="3" destOrd="0" presId="urn:microsoft.com/office/officeart/2005/8/layout/hierarchy2"/>
    <dgm:cxn modelId="{583B893A-9A29-5948-B1B6-0F083F12F827}" type="presParOf" srcId="{9B1146AD-5F33-C940-940C-F617B5B7DF9E}" destId="{1AC18265-3406-5747-8EBD-05DB6E6CC989}" srcOrd="0" destOrd="0" presId="urn:microsoft.com/office/officeart/2005/8/layout/hierarchy2"/>
    <dgm:cxn modelId="{C1EC36A9-95E8-A04B-ABE7-09A35D6B91A4}" type="presParOf" srcId="{9B1146AD-5F33-C940-940C-F617B5B7DF9E}" destId="{0CE7CB92-37D8-A149-BF1B-6438AFBA7CBC}" srcOrd="1" destOrd="0" presId="urn:microsoft.com/office/officeart/2005/8/layout/hierarchy2"/>
    <dgm:cxn modelId="{C9425A8F-9AD5-C340-879C-86A9EA9C2E62}" type="presParOf" srcId="{A47B7830-2871-F348-A58F-31F095FC5E69}" destId="{12CEF5E8-7A6E-6A43-A915-5C04315F92A1}" srcOrd="4" destOrd="0" presId="urn:microsoft.com/office/officeart/2005/8/layout/hierarchy2"/>
    <dgm:cxn modelId="{55711D59-FBD8-FE47-B94F-E3687503533A}" type="presParOf" srcId="{12CEF5E8-7A6E-6A43-A915-5C04315F92A1}" destId="{56ED5FB3-862B-BC48-906E-72CA87D654BE}" srcOrd="0" destOrd="0" presId="urn:microsoft.com/office/officeart/2005/8/layout/hierarchy2"/>
    <dgm:cxn modelId="{799E0087-F163-FD4E-BFE1-D2DEBD9C1B41}" type="presParOf" srcId="{A47B7830-2871-F348-A58F-31F095FC5E69}" destId="{CFF49C92-C2C6-6542-AC0F-DE2611B5BA43}" srcOrd="5" destOrd="0" presId="urn:microsoft.com/office/officeart/2005/8/layout/hierarchy2"/>
    <dgm:cxn modelId="{4F575182-376E-6C4A-B361-5AFED8DFC83D}" type="presParOf" srcId="{CFF49C92-C2C6-6542-AC0F-DE2611B5BA43}" destId="{62FFF28F-D807-2F41-AB4A-058085C744DE}" srcOrd="0" destOrd="0" presId="urn:microsoft.com/office/officeart/2005/8/layout/hierarchy2"/>
    <dgm:cxn modelId="{30D0758A-FF32-8D4A-A8B4-AD95453FBCAF}" type="presParOf" srcId="{CFF49C92-C2C6-6542-AC0F-DE2611B5BA43}" destId="{EA332A6B-8128-B24B-ADA6-51FD9EDB365A}" srcOrd="1" destOrd="0" presId="urn:microsoft.com/office/officeart/2005/8/layout/hierarchy2"/>
    <dgm:cxn modelId="{87851F4A-FDE5-6045-A657-D413263D9687}" type="presParOf" srcId="{DECCC63C-EEB7-0240-9583-24381054B842}" destId="{AA48E68C-7159-3544-80D3-165E2FCD1A70}" srcOrd="2" destOrd="0" presId="urn:microsoft.com/office/officeart/2005/8/layout/hierarchy2"/>
    <dgm:cxn modelId="{0360F2DA-B5F2-A94C-AC50-AEB3B1FF0BC9}" type="presParOf" srcId="{AA48E68C-7159-3544-80D3-165E2FCD1A70}" destId="{FB97EE48-FFFF-5040-B819-0C951182F4AC}" srcOrd="0" destOrd="0" presId="urn:microsoft.com/office/officeart/2005/8/layout/hierarchy2"/>
    <dgm:cxn modelId="{27102BFC-D669-5547-B689-5917F5357BF3}" type="presParOf" srcId="{DECCC63C-EEB7-0240-9583-24381054B842}" destId="{37129869-5DA6-754A-84DE-A67D44EA2E8D}" srcOrd="3" destOrd="0" presId="urn:microsoft.com/office/officeart/2005/8/layout/hierarchy2"/>
    <dgm:cxn modelId="{17A21852-5D21-BC44-97DD-583FAFAD1D1B}" type="presParOf" srcId="{37129869-5DA6-754A-84DE-A67D44EA2E8D}" destId="{BEA1DEAD-9107-EC41-9314-E1486F95F2D2}" srcOrd="0" destOrd="0" presId="urn:microsoft.com/office/officeart/2005/8/layout/hierarchy2"/>
    <dgm:cxn modelId="{62F62F9F-79FA-B941-8BAF-3F8D16F1ACF3}" type="presParOf" srcId="{37129869-5DA6-754A-84DE-A67D44EA2E8D}" destId="{2B99E97B-AC46-B249-936A-9B3786DAFBDE}" srcOrd="1" destOrd="0" presId="urn:microsoft.com/office/officeart/2005/8/layout/hierarchy2"/>
    <dgm:cxn modelId="{8F40714A-8293-284B-A9D3-85CB5D35B593}" type="presParOf" srcId="{2B99E97B-AC46-B249-936A-9B3786DAFBDE}" destId="{DC8CA502-A733-2145-95FA-1DA556FC5EAD}" srcOrd="0" destOrd="0" presId="urn:microsoft.com/office/officeart/2005/8/layout/hierarchy2"/>
    <dgm:cxn modelId="{BD72FAF1-4959-4742-80CC-406D60AEDAF8}" type="presParOf" srcId="{DC8CA502-A733-2145-95FA-1DA556FC5EAD}" destId="{975A256B-0A4A-2F4A-A406-136D182DA0E1}" srcOrd="0" destOrd="0" presId="urn:microsoft.com/office/officeart/2005/8/layout/hierarchy2"/>
    <dgm:cxn modelId="{FA45BC26-AA0A-A144-A2B5-FA9E341656D8}" type="presParOf" srcId="{2B99E97B-AC46-B249-936A-9B3786DAFBDE}" destId="{1C5A426E-2E4E-F44D-9A33-3EB32B94D341}" srcOrd="1" destOrd="0" presId="urn:microsoft.com/office/officeart/2005/8/layout/hierarchy2"/>
    <dgm:cxn modelId="{1550BAE5-8161-3642-804E-6DBBA6A20E96}" type="presParOf" srcId="{1C5A426E-2E4E-F44D-9A33-3EB32B94D341}" destId="{D1C6B2CE-A7F5-B94F-8C74-1BF548F59937}" srcOrd="0" destOrd="0" presId="urn:microsoft.com/office/officeart/2005/8/layout/hierarchy2"/>
    <dgm:cxn modelId="{771ABD64-ABB2-2C46-AC80-F81EB6ED752B}" type="presParOf" srcId="{1C5A426E-2E4E-F44D-9A33-3EB32B94D341}" destId="{59605CD9-C1B4-014E-BAA7-00BD48593B11}" srcOrd="1" destOrd="0" presId="urn:microsoft.com/office/officeart/2005/8/layout/hierarchy2"/>
    <dgm:cxn modelId="{5F9A9349-18C3-5D47-A79A-86D90B232D22}" type="presParOf" srcId="{2B99E97B-AC46-B249-936A-9B3786DAFBDE}" destId="{30573A52-47D4-FF4F-AABD-611FF69F432A}" srcOrd="2" destOrd="0" presId="urn:microsoft.com/office/officeart/2005/8/layout/hierarchy2"/>
    <dgm:cxn modelId="{5937FEB7-D23B-4642-B6BD-ECB9BB704879}" type="presParOf" srcId="{30573A52-47D4-FF4F-AABD-611FF69F432A}" destId="{173B9F1E-06C1-F142-83EE-84888DC9DCF0}" srcOrd="0" destOrd="0" presId="urn:microsoft.com/office/officeart/2005/8/layout/hierarchy2"/>
    <dgm:cxn modelId="{E5CF30E6-EB42-374F-B361-C47DD32FCEBE}" type="presParOf" srcId="{2B99E97B-AC46-B249-936A-9B3786DAFBDE}" destId="{14BC08B9-6442-E147-8E21-E5E409164D07}" srcOrd="3" destOrd="0" presId="urn:microsoft.com/office/officeart/2005/8/layout/hierarchy2"/>
    <dgm:cxn modelId="{FBCDF67B-BDB3-7440-BD9D-388CE7D1E65A}" type="presParOf" srcId="{14BC08B9-6442-E147-8E21-E5E409164D07}" destId="{2D006791-A6A6-084A-9E21-41214630F9DA}" srcOrd="0" destOrd="0" presId="urn:microsoft.com/office/officeart/2005/8/layout/hierarchy2"/>
    <dgm:cxn modelId="{019073F6-8D18-6445-82E2-6680B91F573C}" type="presParOf" srcId="{14BC08B9-6442-E147-8E21-E5E409164D07}" destId="{249403FC-75BF-354B-8DA2-FD2EE5DA35A2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3FB78C-37C3-0444-8BA9-D52D2BB8A7B7}">
      <dsp:nvSpPr>
        <dsp:cNvPr id="0" name=""/>
        <dsp:cNvSpPr/>
      </dsp:nvSpPr>
      <dsp:spPr>
        <a:xfrm>
          <a:off x="534938" y="1704220"/>
          <a:ext cx="1316436" cy="65821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900" kern="1200" dirty="0" smtClean="0"/>
            <a:t>数据挖掘</a:t>
          </a:r>
          <a:endParaRPr lang="zh-CN" altLang="en-US" sz="1900" kern="1200" dirty="0"/>
        </a:p>
      </dsp:txBody>
      <dsp:txXfrm>
        <a:off x="554217" y="1723499"/>
        <a:ext cx="1277878" cy="619660"/>
      </dsp:txXfrm>
    </dsp:sp>
    <dsp:sp modelId="{9267F4B3-E500-F240-8854-A4D8FC173D66}">
      <dsp:nvSpPr>
        <dsp:cNvPr id="0" name=""/>
        <dsp:cNvSpPr/>
      </dsp:nvSpPr>
      <dsp:spPr>
        <a:xfrm rot="17945813">
          <a:off x="1573239" y="1544173"/>
          <a:ext cx="1082845" cy="32124"/>
        </a:xfrm>
        <a:custGeom>
          <a:avLst/>
          <a:gdLst/>
          <a:ahLst/>
          <a:cxnLst/>
          <a:rect l="0" t="0" r="0" b="0"/>
          <a:pathLst>
            <a:path>
              <a:moveTo>
                <a:pt x="0" y="16062"/>
              </a:moveTo>
              <a:lnTo>
                <a:pt x="1082845" y="16062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2087591" y="1533164"/>
        <a:ext cx="54142" cy="54142"/>
      </dsp:txXfrm>
    </dsp:sp>
    <dsp:sp modelId="{3F2CF9CB-48A7-1944-9C1F-47EAB8D03143}">
      <dsp:nvSpPr>
        <dsp:cNvPr id="0" name=""/>
        <dsp:cNvSpPr/>
      </dsp:nvSpPr>
      <dsp:spPr>
        <a:xfrm>
          <a:off x="2377949" y="758031"/>
          <a:ext cx="1316436" cy="65821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900" kern="1200" dirty="0" smtClean="0"/>
            <a:t>基础</a:t>
          </a:r>
          <a:endParaRPr lang="zh-CN" altLang="en-US" sz="1900" kern="1200" dirty="0"/>
        </a:p>
      </dsp:txBody>
      <dsp:txXfrm>
        <a:off x="2397228" y="777310"/>
        <a:ext cx="1277878" cy="619660"/>
      </dsp:txXfrm>
    </dsp:sp>
    <dsp:sp modelId="{3C136E9A-FF81-5E41-A143-6C8DC79D93C6}">
      <dsp:nvSpPr>
        <dsp:cNvPr id="0" name=""/>
        <dsp:cNvSpPr/>
      </dsp:nvSpPr>
      <dsp:spPr>
        <a:xfrm rot="18289469">
          <a:off x="3496627" y="692603"/>
          <a:ext cx="922093" cy="32124"/>
        </a:xfrm>
        <a:custGeom>
          <a:avLst/>
          <a:gdLst/>
          <a:ahLst/>
          <a:cxnLst/>
          <a:rect l="0" t="0" r="0" b="0"/>
          <a:pathLst>
            <a:path>
              <a:moveTo>
                <a:pt x="0" y="16062"/>
              </a:moveTo>
              <a:lnTo>
                <a:pt x="922093" y="16062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3934621" y="685612"/>
        <a:ext cx="46104" cy="46104"/>
      </dsp:txXfrm>
    </dsp:sp>
    <dsp:sp modelId="{2D8DB504-0B28-254D-94EF-BF864E3E3E21}">
      <dsp:nvSpPr>
        <dsp:cNvPr id="0" name=""/>
        <dsp:cNvSpPr/>
      </dsp:nvSpPr>
      <dsp:spPr>
        <a:xfrm>
          <a:off x="4220961" y="1080"/>
          <a:ext cx="1316436" cy="65821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900" kern="1200" dirty="0" smtClean="0"/>
            <a:t>环境</a:t>
          </a:r>
          <a:endParaRPr lang="zh-CN" altLang="en-US" sz="1900" kern="1200" dirty="0"/>
        </a:p>
      </dsp:txBody>
      <dsp:txXfrm>
        <a:off x="4240240" y="20359"/>
        <a:ext cx="1277878" cy="619660"/>
      </dsp:txXfrm>
    </dsp:sp>
    <dsp:sp modelId="{FBE05549-5972-7A43-97E8-B6EA230DE88A}">
      <dsp:nvSpPr>
        <dsp:cNvPr id="0" name=""/>
        <dsp:cNvSpPr/>
      </dsp:nvSpPr>
      <dsp:spPr>
        <a:xfrm>
          <a:off x="3694386" y="1071078"/>
          <a:ext cx="526574" cy="32124"/>
        </a:xfrm>
        <a:custGeom>
          <a:avLst/>
          <a:gdLst/>
          <a:ahLst/>
          <a:cxnLst/>
          <a:rect l="0" t="0" r="0" b="0"/>
          <a:pathLst>
            <a:path>
              <a:moveTo>
                <a:pt x="0" y="16062"/>
              </a:moveTo>
              <a:lnTo>
                <a:pt x="526574" y="16062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3944509" y="1073976"/>
        <a:ext cx="26328" cy="26328"/>
      </dsp:txXfrm>
    </dsp:sp>
    <dsp:sp modelId="{1AC18265-3406-5747-8EBD-05DB6E6CC989}">
      <dsp:nvSpPr>
        <dsp:cNvPr id="0" name=""/>
        <dsp:cNvSpPr/>
      </dsp:nvSpPr>
      <dsp:spPr>
        <a:xfrm>
          <a:off x="4220961" y="758031"/>
          <a:ext cx="1316436" cy="65821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900" kern="1200" dirty="0" smtClean="0"/>
            <a:t>基础库</a:t>
          </a:r>
          <a:endParaRPr lang="zh-CN" altLang="en-US" sz="1900" kern="1200" dirty="0"/>
        </a:p>
      </dsp:txBody>
      <dsp:txXfrm>
        <a:off x="4240240" y="777310"/>
        <a:ext cx="1277878" cy="619660"/>
      </dsp:txXfrm>
    </dsp:sp>
    <dsp:sp modelId="{12CEF5E8-7A6E-6A43-A915-5C04315F92A1}">
      <dsp:nvSpPr>
        <dsp:cNvPr id="0" name=""/>
        <dsp:cNvSpPr/>
      </dsp:nvSpPr>
      <dsp:spPr>
        <a:xfrm rot="3310531">
          <a:off x="3496627" y="1449554"/>
          <a:ext cx="922093" cy="32124"/>
        </a:xfrm>
        <a:custGeom>
          <a:avLst/>
          <a:gdLst/>
          <a:ahLst/>
          <a:cxnLst/>
          <a:rect l="0" t="0" r="0" b="0"/>
          <a:pathLst>
            <a:path>
              <a:moveTo>
                <a:pt x="0" y="16062"/>
              </a:moveTo>
              <a:lnTo>
                <a:pt x="922093" y="16062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3934621" y="1442564"/>
        <a:ext cx="46104" cy="46104"/>
      </dsp:txXfrm>
    </dsp:sp>
    <dsp:sp modelId="{62FFF28F-D807-2F41-AB4A-058085C744DE}">
      <dsp:nvSpPr>
        <dsp:cNvPr id="0" name=""/>
        <dsp:cNvSpPr/>
      </dsp:nvSpPr>
      <dsp:spPr>
        <a:xfrm>
          <a:off x="4220961" y="1514982"/>
          <a:ext cx="1316436" cy="65821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900" kern="1200"/>
            <a:t>金融数据分析与挖掘</a:t>
          </a:r>
          <a:endParaRPr lang="en-US" altLang="zh-CN" sz="1900" kern="1200"/>
        </a:p>
      </dsp:txBody>
      <dsp:txXfrm>
        <a:off x="4240240" y="1534261"/>
        <a:ext cx="1277878" cy="619660"/>
      </dsp:txXfrm>
    </dsp:sp>
    <dsp:sp modelId="{AA48E68C-7159-3544-80D3-165E2FCD1A70}">
      <dsp:nvSpPr>
        <dsp:cNvPr id="0" name=""/>
        <dsp:cNvSpPr/>
      </dsp:nvSpPr>
      <dsp:spPr>
        <a:xfrm rot="3654187">
          <a:off x="1573239" y="2490362"/>
          <a:ext cx="1082845" cy="32124"/>
        </a:xfrm>
        <a:custGeom>
          <a:avLst/>
          <a:gdLst/>
          <a:ahLst/>
          <a:cxnLst/>
          <a:rect l="0" t="0" r="0" b="0"/>
          <a:pathLst>
            <a:path>
              <a:moveTo>
                <a:pt x="0" y="16062"/>
              </a:moveTo>
              <a:lnTo>
                <a:pt x="1082845" y="16062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2087591" y="2479353"/>
        <a:ext cx="54142" cy="54142"/>
      </dsp:txXfrm>
    </dsp:sp>
    <dsp:sp modelId="{BEA1DEAD-9107-EC41-9314-E1486F95F2D2}">
      <dsp:nvSpPr>
        <dsp:cNvPr id="0" name=""/>
        <dsp:cNvSpPr/>
      </dsp:nvSpPr>
      <dsp:spPr>
        <a:xfrm>
          <a:off x="2377949" y="2650409"/>
          <a:ext cx="1316436" cy="65821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900" kern="1200" dirty="0" smtClean="0"/>
            <a:t>提升</a:t>
          </a:r>
          <a:endParaRPr lang="zh-CN" altLang="en-US" sz="1900" kern="1200" dirty="0"/>
        </a:p>
      </dsp:txBody>
      <dsp:txXfrm>
        <a:off x="2397228" y="2669688"/>
        <a:ext cx="1277878" cy="619660"/>
      </dsp:txXfrm>
    </dsp:sp>
    <dsp:sp modelId="{DC8CA502-A733-2145-95FA-1DA556FC5EAD}">
      <dsp:nvSpPr>
        <dsp:cNvPr id="0" name=""/>
        <dsp:cNvSpPr/>
      </dsp:nvSpPr>
      <dsp:spPr>
        <a:xfrm rot="19457599">
          <a:off x="3633434" y="2774218"/>
          <a:ext cx="648478" cy="32124"/>
        </a:xfrm>
        <a:custGeom>
          <a:avLst/>
          <a:gdLst/>
          <a:ahLst/>
          <a:cxnLst/>
          <a:rect l="0" t="0" r="0" b="0"/>
          <a:pathLst>
            <a:path>
              <a:moveTo>
                <a:pt x="0" y="16062"/>
              </a:moveTo>
              <a:lnTo>
                <a:pt x="648478" y="16062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3941461" y="2774068"/>
        <a:ext cx="32423" cy="32423"/>
      </dsp:txXfrm>
    </dsp:sp>
    <dsp:sp modelId="{D1C6B2CE-A7F5-B94F-8C74-1BF548F59937}">
      <dsp:nvSpPr>
        <dsp:cNvPr id="0" name=""/>
        <dsp:cNvSpPr/>
      </dsp:nvSpPr>
      <dsp:spPr>
        <a:xfrm>
          <a:off x="4220961" y="2271933"/>
          <a:ext cx="1316436" cy="65821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900" kern="1200" dirty="0" smtClean="0"/>
            <a:t>机器学习</a:t>
          </a:r>
          <a:endParaRPr lang="zh-CN" altLang="en-US" sz="1900" kern="1200" dirty="0"/>
        </a:p>
      </dsp:txBody>
      <dsp:txXfrm>
        <a:off x="4240240" y="2291212"/>
        <a:ext cx="1277878" cy="619660"/>
      </dsp:txXfrm>
    </dsp:sp>
    <dsp:sp modelId="{30573A52-47D4-FF4F-AABD-611FF69F432A}">
      <dsp:nvSpPr>
        <dsp:cNvPr id="0" name=""/>
        <dsp:cNvSpPr/>
      </dsp:nvSpPr>
      <dsp:spPr>
        <a:xfrm rot="2142401">
          <a:off x="3633434" y="3152694"/>
          <a:ext cx="648478" cy="32124"/>
        </a:xfrm>
        <a:custGeom>
          <a:avLst/>
          <a:gdLst/>
          <a:ahLst/>
          <a:cxnLst/>
          <a:rect l="0" t="0" r="0" b="0"/>
          <a:pathLst>
            <a:path>
              <a:moveTo>
                <a:pt x="0" y="16062"/>
              </a:moveTo>
              <a:lnTo>
                <a:pt x="648478" y="16062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3941461" y="3152544"/>
        <a:ext cx="32423" cy="32423"/>
      </dsp:txXfrm>
    </dsp:sp>
    <dsp:sp modelId="{2D006791-A6A6-084A-9E21-41214630F9DA}">
      <dsp:nvSpPr>
        <dsp:cNvPr id="0" name=""/>
        <dsp:cNvSpPr/>
      </dsp:nvSpPr>
      <dsp:spPr>
        <a:xfrm>
          <a:off x="4220961" y="3028885"/>
          <a:ext cx="1316436" cy="65821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900" kern="1200" dirty="0" smtClean="0"/>
            <a:t>深度学习</a:t>
          </a:r>
          <a:endParaRPr lang="zh-CN" altLang="en-US" sz="1900" kern="1200" dirty="0"/>
        </a:p>
      </dsp:txBody>
      <dsp:txXfrm>
        <a:off x="4240240" y="3048164"/>
        <a:ext cx="1277878" cy="6196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endSty" val="noArr"/>
                        <dgm:param type="begPts" val="midR"/>
                        <dgm:param type="endPts" val="midL"/>
                      </dgm:alg>
                    </dgm:if>
                    <dgm:else name="Name14">
                      <dgm:alg type="conn">
                        <dgm:param type="dim" val="1D"/>
                        <dgm:param type="endSty" val="noArr"/>
                        <dgm:param type="begPts" val="midL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页眉占位符 1"/>
          <p:cNvSpPr>
            <a:spLocks noGrp="1" noChangeArrowheads="1"/>
          </p:cNvSpPr>
          <p:nvPr>
            <p:ph type="hdr" sz="quarter" idx="4294967295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buFont typeface="Arial" panose="020B0604020202020204" pitchFamily="34" charset="0"/>
              <a:buNone/>
              <a:defRPr sz="1200"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2051" name="日期占位符 2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buFont typeface="Arial" panose="020B0604020202020204" pitchFamily="34" charset="0"/>
              <a:buNone/>
              <a:defRPr/>
            </a:lvl1pPr>
          </a:lstStyle>
          <a:p>
            <a:pPr>
              <a:defRPr/>
            </a:pPr>
            <a:fld id="{F3FF9A4E-E4CD-46BB-8330-AE8B871AB2F2}" type="datetime1">
              <a:rPr lang="zh-CN" altLang="en-US"/>
            </a:fld>
            <a:endParaRPr lang="zh-CN" altLang="en-US" sz="1200"/>
          </a:p>
        </p:txBody>
      </p:sp>
      <p:sp>
        <p:nvSpPr>
          <p:cNvPr id="3076" name="幻灯片图像占位符 3"/>
          <p:cNvSpPr>
            <a:spLocks noGrp="1" noRot="1" noChangeAspect="1" noChangeArrowheads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2053" name="备注占位符 4"/>
          <p:cNvSpPr>
            <a:spLocks noGrp="1" noRot="1" noChangeAspect="1" noChangeArrowheads="1"/>
          </p:cNvSpPr>
          <p:nvPr/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defTabSz="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defTabSz="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defTabSz="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defTabSz="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defTabSz="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457200" defTabSz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914400" defTabSz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1371600" defTabSz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1828800" defTabSz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>
              <a:defRPr/>
            </a:pPr>
            <a:r>
              <a:rPr lang="zh-CN" altLang="en-US" smtClean="0"/>
              <a:t>二级</a:t>
            </a:r>
            <a:endParaRPr lang="zh-CN" altLang="en-US" smtClean="0"/>
          </a:p>
          <a:p>
            <a:pPr>
              <a:defRPr/>
            </a:pPr>
            <a:r>
              <a:rPr lang="zh-CN" altLang="en-US" smtClean="0"/>
              <a:t>三级</a:t>
            </a:r>
            <a:endParaRPr lang="zh-CN" altLang="en-US" smtClean="0"/>
          </a:p>
          <a:p>
            <a:pPr>
              <a:defRPr/>
            </a:pPr>
            <a:r>
              <a:rPr lang="zh-CN" altLang="en-US" smtClean="0"/>
              <a:t>四级</a:t>
            </a:r>
            <a:endParaRPr lang="zh-CN" altLang="en-US" smtClean="0"/>
          </a:p>
          <a:p>
            <a:pPr>
              <a:defRPr/>
            </a:pPr>
            <a:r>
              <a:rPr lang="zh-CN" altLang="en-US" smtClean="0"/>
              <a:t>五级</a:t>
            </a:r>
            <a:endParaRPr lang="zh-CN" altLang="en-US" smtClean="0"/>
          </a:p>
        </p:txBody>
      </p:sp>
      <p:sp>
        <p:nvSpPr>
          <p:cNvPr id="2054" name="页脚占位符 5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eaLnBrk="1" hangingPunct="1">
              <a:buFont typeface="Arial" panose="020B0604020202020204" pitchFamily="34" charset="0"/>
              <a:buNone/>
              <a:defRPr sz="1200"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2055" name="幻灯片编号占位符 6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algn="r" eaLnBrk="1" hangingPunct="1">
              <a:buFont typeface="Arial" panose="020B0604020202020204" pitchFamily="34" charset="0"/>
              <a:buNone/>
              <a:defRPr/>
            </a:lvl1pPr>
          </a:lstStyle>
          <a:p>
            <a:pPr>
              <a:defRPr/>
            </a:pPr>
            <a:fld id="{4DAC2781-B66C-413C-B009-A97FB973E51B}" type="slidenum">
              <a:rPr lang="zh-CN" altLang="en-US"/>
            </a:fld>
            <a:endParaRPr lang="zh-CN" altLang="en-US" sz="12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/>
  <p:notesStyle>
    <a:lvl1pPr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r>
              <a:rPr kumimoji="1" lang="en-US" altLang="zh-CN"/>
              <a:t>https://baike.baidu.com/item/A%E8%82%A1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F3FF9A4E-E4CD-46BB-8330-AE8B871AB2F2}" type="datetime1">
              <a:rPr lang="zh-CN" altLang="en-US"/>
            </a:fld>
            <a:endParaRPr lang="zh-CN" altLang="en-US" sz="120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DAC2781-B66C-413C-B009-A97FB973E51B}" type="slidenum">
              <a:rPr lang="zh-CN" altLang="en-US"/>
            </a:fld>
            <a:endParaRPr lang="zh-CN" altLang="en-US" sz="120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F3FF9A4E-E4CD-46BB-8330-AE8B871AB2F2}" type="datetime1">
              <a:rPr lang="zh-CN" altLang="en-US"/>
            </a:fld>
            <a:endParaRPr lang="zh-CN" altLang="en-US" sz="120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DAC2781-B66C-413C-B009-A97FB973E51B}" type="slidenum">
              <a:rPr lang="zh-CN" altLang="en-US"/>
            </a:fld>
            <a:endParaRPr lang="zh-CN" altLang="en-US" sz="120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F3FF9A4E-E4CD-46BB-8330-AE8B871AB2F2}" type="datetime1">
              <a:rPr lang="zh-CN" altLang="en-US" smtClean="0"/>
            </a:fld>
            <a:endParaRPr lang="zh-CN" altLang="en-US" sz="120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DAC2781-B66C-413C-B009-A97FB973E51B}" type="slidenum">
              <a:rPr lang="zh-CN" altLang="en-US" smtClean="0"/>
            </a:fld>
            <a:endParaRPr lang="zh-CN" altLang="en-US" sz="120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E6C31-EE7A-4411-A45C-DDF7D2352E4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678030-9616-401B-859B-C9A7A46604E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E6C31-EE7A-4411-A45C-DDF7D2352E4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678030-9616-401B-859B-C9A7A46604E7}" type="slidenum">
              <a:rPr lang="zh-CN" altLang="en-US" smtClean="0"/>
            </a:fld>
            <a:endParaRPr lang="zh-CN" altLang="en-US"/>
          </a:p>
        </p:txBody>
      </p:sp>
      <p:sp>
        <p:nvSpPr>
          <p:cNvPr id="8" name="内容占位符 2"/>
          <p:cNvSpPr>
            <a:spLocks noGrp="1"/>
          </p:cNvSpPr>
          <p:nvPr>
            <p:ph idx="1"/>
          </p:nvPr>
        </p:nvSpPr>
        <p:spPr>
          <a:xfrm>
            <a:off x="498475" y="1844824"/>
            <a:ext cx="8128000" cy="4159250"/>
          </a:xfrm>
        </p:spPr>
        <p:txBody>
          <a:bodyPr/>
          <a:lstStyle>
            <a:lvl1pPr marL="342900" indent="-342900">
              <a:buFont typeface="Wingdings" panose="05000000000000000000" pitchFamily="2" charset="2"/>
              <a:buChar char="n"/>
              <a:defRPr sz="2000"/>
            </a:lvl1pPr>
            <a:lvl2pPr marL="800100" indent="-342900">
              <a:buFont typeface="Wingdings" panose="05000000000000000000" pitchFamily="2" charset="2"/>
              <a:buChar char="p"/>
              <a:defRPr sz="2000"/>
            </a:lvl2pPr>
            <a:lvl3pPr marL="1143000" indent="-228600">
              <a:buFont typeface="Wingdings" panose="05000000000000000000" pitchFamily="2" charset="2"/>
              <a:buChar char="Ø"/>
              <a:defRPr sz="2000"/>
            </a:lvl3pPr>
            <a:lvl4pPr marL="1600200" indent="-228600">
              <a:buFont typeface="Wingdings" panose="05000000000000000000" pitchFamily="2" charset="2"/>
              <a:buChar char="ü"/>
              <a:defRPr sz="2000"/>
            </a:lvl4pPr>
            <a:lvl5pPr marL="2057400" indent="-228600"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498475" y="595318"/>
            <a:ext cx="8128000" cy="715579"/>
          </a:xfrm>
        </p:spPr>
        <p:txBody>
          <a:bodyPr anchor="b"/>
          <a:lstStyle>
            <a:lvl1pPr algn="ctr">
              <a:defRPr sz="3600">
                <a:latin typeface="Hiragino Sans GB W3" charset="-122"/>
                <a:ea typeface="Hiragino Sans GB W3" charset="-122"/>
                <a:cs typeface="Hiragino Sans GB W3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2412544"/>
            <a:ext cx="6858000" cy="2387600"/>
          </a:xfrm>
        </p:spPr>
        <p:txBody>
          <a:bodyPr/>
          <a:lstStyle>
            <a:lvl1pPr algn="ctr">
              <a:defRPr sz="4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5" Type="http://schemas.openxmlformats.org/officeDocument/2006/relationships/theme" Target="../theme/theme1.xml"/><Relationship Id="rId4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BE6C31-EE7A-4411-A45C-DDF7D2352E4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678030-9616-401B-859B-C9A7A46604E7}" type="slidenum">
              <a:rPr lang="zh-CN" altLang="en-US" smtClean="0"/>
            </a:fld>
            <a:endParaRPr lang="zh-CN" altLang="en-US"/>
          </a:p>
        </p:txBody>
      </p:sp>
      <p:sp>
        <p:nvSpPr>
          <p:cNvPr id="7" name="Title Placeholder 1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643336"/>
            <a:ext cx="8128000" cy="833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dirty="0" smtClean="0">
                <a:sym typeface="Eurostile" charset="0"/>
              </a:rPr>
              <a:t>单击此处编辑母版标题样式</a:t>
            </a:r>
            <a:endParaRPr lang="zh-CN" dirty="0" smtClean="0">
              <a:sym typeface="Eurostile" charset="0"/>
            </a:endParaRPr>
          </a:p>
        </p:txBody>
      </p:sp>
      <p:sp>
        <p:nvSpPr>
          <p:cNvPr id="8" name="Text Placeholder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73075" y="1994694"/>
            <a:ext cx="8128000" cy="415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dirty="0" smtClean="0">
                <a:sym typeface="Eurostile" charset="0"/>
              </a:rPr>
              <a:t>单击此处编辑母版文本样式</a:t>
            </a:r>
            <a:endParaRPr lang="zh-CN" dirty="0" smtClean="0">
              <a:sym typeface="Eurostile" charset="0"/>
            </a:endParaRPr>
          </a:p>
          <a:p>
            <a:pPr lvl="1"/>
            <a:r>
              <a:rPr lang="zh-CN" dirty="0" smtClean="0">
                <a:sym typeface="Eurostile" charset="0"/>
              </a:rPr>
              <a:t>二级</a:t>
            </a:r>
            <a:endParaRPr lang="zh-CN" dirty="0" smtClean="0">
              <a:sym typeface="Eurostile" charset="0"/>
            </a:endParaRPr>
          </a:p>
          <a:p>
            <a:pPr lvl="2"/>
            <a:r>
              <a:rPr lang="zh-CN" dirty="0" smtClean="0">
                <a:sym typeface="Eurostile" charset="0"/>
              </a:rPr>
              <a:t>三级</a:t>
            </a:r>
            <a:endParaRPr lang="zh-CN" dirty="0" smtClean="0">
              <a:sym typeface="Eurostile" charset="0"/>
            </a:endParaRPr>
          </a:p>
          <a:p>
            <a:pPr lvl="3"/>
            <a:r>
              <a:rPr lang="zh-CN" dirty="0" smtClean="0">
                <a:sym typeface="Eurostile" charset="0"/>
              </a:rPr>
              <a:t>四级</a:t>
            </a:r>
            <a:endParaRPr lang="zh-CN" dirty="0" smtClean="0">
              <a:sym typeface="Eurostile" charset="0"/>
            </a:endParaRPr>
          </a:p>
          <a:p>
            <a:pPr lvl="4"/>
            <a:r>
              <a:rPr lang="zh-CN" dirty="0" smtClean="0">
                <a:sym typeface="Eurostile" charset="0"/>
              </a:rPr>
              <a:t>五级</a:t>
            </a:r>
            <a:endParaRPr lang="zh-CN" dirty="0" smtClean="0">
              <a:sym typeface="Eurostile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microsoft.com/office/2007/relationships/diagramDrawing" Target="../diagrams/drawing1.xml"/><Relationship Id="rId4" Type="http://schemas.openxmlformats.org/officeDocument/2006/relationships/diagramColors" Target="../diagrams/colors1.xml"/><Relationship Id="rId3" Type="http://schemas.openxmlformats.org/officeDocument/2006/relationships/diagramQuickStyle" Target="../diagrams/quickStyle1.xml"/><Relationship Id="rId2" Type="http://schemas.openxmlformats.org/officeDocument/2006/relationships/diagramLayout" Target="../diagrams/layout1.xml"/><Relationship Id="rId1" Type="http://schemas.openxmlformats.org/officeDocument/2006/relationships/diagramData" Target="../diagrams/data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6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1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31431" y="2423907"/>
            <a:ext cx="2646878" cy="83099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zh-CN" altLang="en-US" sz="4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数据挖掘</a:t>
            </a:r>
            <a:endParaRPr lang="zh-CN" altLang="zh-CN" sz="4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168400" y="13716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5821" y="2444751"/>
            <a:ext cx="2954020" cy="119126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0715" y="4542317"/>
            <a:ext cx="2777490" cy="168195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820" y="4316620"/>
            <a:ext cx="2954020" cy="148222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0715" y="2444751"/>
            <a:ext cx="2777490" cy="1871869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845820" y="1302477"/>
            <a:ext cx="78790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/>
              <a:t>证券交易所：</a:t>
            </a:r>
            <a:r>
              <a:rPr lang="zh-CN" altLang="en-US" sz="2400"/>
              <a:t>买卖股票、公司债、公债等</a:t>
            </a:r>
            <a:r>
              <a:rPr lang="zh-CN" altLang="en-US" sz="2400">
                <a:solidFill>
                  <a:srgbClr val="FF0000"/>
                </a:solidFill>
              </a:rPr>
              <a:t>有价证券</a:t>
            </a:r>
            <a:r>
              <a:rPr lang="zh-CN" altLang="en-US" sz="2400"/>
              <a:t>的市场</a:t>
            </a:r>
            <a:endParaRPr kumimoji="1" lang="zh-CN" altLang="en-US" sz="24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2950" y="2304226"/>
            <a:ext cx="3232254" cy="1776284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583430" y="2914650"/>
            <a:ext cx="41088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证券公司：</a:t>
            </a:r>
            <a:r>
              <a:rPr lang="zh-CN" altLang="en-US"/>
              <a:t>可以承销发行、自营买卖或</a:t>
            </a:r>
            <a:endParaRPr lang="en-US" altLang="zh-CN"/>
          </a:p>
          <a:p>
            <a:r>
              <a:rPr lang="zh-CN" altLang="en-US"/>
              <a:t>自营兼代理买卖证券</a:t>
            </a:r>
            <a:endParaRPr kumimoji="1" lang="zh-CN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2"/>
          <p:cNvSpPr>
            <a:spLocks noGrp="1"/>
          </p:cNvSpPr>
          <p:nvPr>
            <p:ph type="title"/>
          </p:nvPr>
        </p:nvSpPr>
        <p:spPr>
          <a:xfrm>
            <a:off x="521335" y="572458"/>
            <a:ext cx="8128000" cy="715579"/>
          </a:xfrm>
        </p:spPr>
        <p:txBody>
          <a:bodyPr/>
          <a:lstStyle/>
          <a:p>
            <a:r>
              <a:rPr kumimoji="1" lang="zh-CN" altLang="en-US" sz="2800" dirty="0" smtClean="0">
                <a:solidFill>
                  <a:srgbClr val="7030A0"/>
                </a:solidFill>
              </a:rPr>
              <a:t>股票和债券的区别</a:t>
            </a:r>
            <a:endParaRPr kumimoji="1" lang="zh-CN" altLang="en-US" sz="2800" dirty="0">
              <a:solidFill>
                <a:srgbClr val="7030A0"/>
              </a:solidFill>
            </a:endParaRPr>
          </a:p>
        </p:txBody>
      </p:sp>
      <p:graphicFrame>
        <p:nvGraphicFramePr>
          <p:cNvPr id="6" name="表格 5"/>
          <p:cNvGraphicFramePr>
            <a:graphicFrameLocks noGrp="1"/>
          </p:cNvGraphicFramePr>
          <p:nvPr/>
        </p:nvGraphicFramePr>
        <p:xfrm>
          <a:off x="1447800" y="2011680"/>
          <a:ext cx="6275069" cy="26457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1502"/>
                <a:gridCol w="3221877"/>
                <a:gridCol w="2091690"/>
              </a:tblGrid>
              <a:tr h="391104"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股票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债券</a:t>
                      </a:r>
                      <a:endParaRPr lang="zh-CN" altLang="en-US"/>
                    </a:p>
                  </a:txBody>
                  <a:tcPr/>
                </a:tc>
              </a:tr>
              <a:tr h="1798720"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优点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1.</a:t>
                      </a:r>
                      <a:r>
                        <a:rPr lang="zh-CN" altLang="en-US"/>
                        <a:t>投资收益高。 </a:t>
                      </a:r>
                      <a:r>
                        <a:rPr lang="en-US" altLang="zh-CN"/>
                        <a:t>2.</a:t>
                      </a:r>
                      <a:r>
                        <a:rPr lang="zh-CN" altLang="en-US"/>
                        <a:t>能降低购买 力的损失。股东获得的股利可 全部或部分抵 消通货膨胀带 来的购买力损 失。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1.</a:t>
                      </a:r>
                      <a:r>
                        <a:rPr lang="zh-CN" altLang="en-US"/>
                        <a:t>安全性高。 国债及有担保 的公司债、企业 债几乎没有什 么风险。 </a:t>
                      </a:r>
                      <a:r>
                        <a:rPr lang="en-US" altLang="zh-CN"/>
                        <a:t>2.</a:t>
                      </a:r>
                      <a:r>
                        <a:rPr lang="zh-CN" altLang="en-US"/>
                        <a:t>收益稳定。</a:t>
                      </a:r>
                      <a:endParaRPr lang="zh-CN" altLang="en-US"/>
                    </a:p>
                  </a:txBody>
                  <a:tcPr/>
                </a:tc>
              </a:tr>
              <a:tr h="455926"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缺点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风险高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收益率低</a:t>
                      </a:r>
                      <a:endParaRPr lang="zh-CN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文本框 6"/>
          <p:cNvSpPr txBox="1"/>
          <p:nvPr/>
        </p:nvSpPr>
        <p:spPr>
          <a:xfrm>
            <a:off x="1447800" y="5680710"/>
            <a:ext cx="6417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注：政府、公司等发行股票、债券目的为了进行融资、发展等</a:t>
            </a:r>
            <a:endParaRPr kumimoji="1" lang="zh-CN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2"/>
          <p:cNvSpPr>
            <a:spLocks noGrp="1"/>
          </p:cNvSpPr>
          <p:nvPr>
            <p:ph type="title"/>
          </p:nvPr>
        </p:nvSpPr>
        <p:spPr>
          <a:xfrm>
            <a:off x="711341" y="596208"/>
            <a:ext cx="8128000" cy="715579"/>
          </a:xfrm>
        </p:spPr>
        <p:txBody>
          <a:bodyPr/>
          <a:lstStyle/>
          <a:p>
            <a:r>
              <a:rPr kumimoji="1" lang="zh-CN" altLang="en-US" sz="2800" dirty="0" smtClean="0">
                <a:solidFill>
                  <a:srgbClr val="7030A0"/>
                </a:solidFill>
              </a:rPr>
              <a:t>期货</a:t>
            </a:r>
            <a:endParaRPr kumimoji="1" lang="zh-CN" altLang="en-US" sz="2800" dirty="0">
              <a:solidFill>
                <a:srgbClr val="7030A0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298013" y="3182587"/>
            <a:ext cx="17068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>
                <a:solidFill>
                  <a:srgbClr val="FF0000"/>
                </a:solidFill>
              </a:rPr>
              <a:t>期货的特点</a:t>
            </a:r>
            <a:endParaRPr kumimoji="1" lang="zh-CN" altLang="en-US" sz="24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2"/>
          <p:cNvSpPr>
            <a:spLocks noGrp="1"/>
          </p:cNvSpPr>
          <p:nvPr>
            <p:ph type="title"/>
          </p:nvPr>
        </p:nvSpPr>
        <p:spPr>
          <a:xfrm>
            <a:off x="498475" y="595318"/>
            <a:ext cx="8128000" cy="715579"/>
          </a:xfrm>
        </p:spPr>
        <p:txBody>
          <a:bodyPr/>
          <a:lstStyle/>
          <a:p>
            <a:r>
              <a:rPr kumimoji="1" lang="zh-CN" altLang="en-US" dirty="0">
                <a:solidFill>
                  <a:srgbClr val="0070C0"/>
                </a:solidFill>
              </a:rPr>
              <a:t>股票</a:t>
            </a:r>
            <a:endParaRPr kumimoji="1" lang="zh-CN" altLang="en-US" dirty="0">
              <a:solidFill>
                <a:srgbClr val="0070C0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579371" y="2247108"/>
            <a:ext cx="3759362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/>
              <a:t>1</a:t>
            </a:r>
            <a:r>
              <a:rPr kumimoji="1" lang="zh-CN" altLang="en-US" sz="2400"/>
              <a:t>、什么是股票</a:t>
            </a:r>
            <a:endParaRPr kumimoji="1" lang="en-US" altLang="zh-CN" sz="2400"/>
          </a:p>
          <a:p>
            <a:endParaRPr kumimoji="1" lang="en-US" altLang="zh-CN" sz="2400"/>
          </a:p>
          <a:p>
            <a:r>
              <a:rPr kumimoji="1" lang="en-US" altLang="zh-CN" sz="2400"/>
              <a:t>2</a:t>
            </a:r>
            <a:r>
              <a:rPr kumimoji="1" lang="zh-CN" altLang="en-US" sz="2400"/>
              <a:t>、股票类型</a:t>
            </a:r>
            <a:endParaRPr kumimoji="1" lang="en-US" altLang="zh-CN" sz="2400"/>
          </a:p>
          <a:p>
            <a:endParaRPr kumimoji="1" lang="en-US" altLang="zh-CN" sz="2400"/>
          </a:p>
          <a:p>
            <a:r>
              <a:rPr kumimoji="1" lang="en-US" altLang="zh-CN" sz="2400"/>
              <a:t>3</a:t>
            </a:r>
            <a:r>
              <a:rPr kumimoji="1" lang="zh-CN" altLang="en-US" sz="2400"/>
              <a:t>、股票代码</a:t>
            </a:r>
            <a:endParaRPr kumimoji="1" lang="en-US" altLang="zh-CN" sz="2400"/>
          </a:p>
          <a:p>
            <a:endParaRPr kumimoji="1" lang="en-US" altLang="zh-CN" sz="2400"/>
          </a:p>
          <a:p>
            <a:r>
              <a:rPr kumimoji="1" lang="en-US" altLang="zh-CN" sz="2400"/>
              <a:t>4</a:t>
            </a:r>
            <a:r>
              <a:rPr kumimoji="1" lang="zh-CN" altLang="en-US" sz="2400"/>
              <a:t>、股票交易与股票的价格</a:t>
            </a:r>
            <a:endParaRPr kumimoji="1" lang="en-US" altLang="zh-CN" sz="24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2"/>
          <p:cNvSpPr>
            <a:spLocks noGrp="1"/>
          </p:cNvSpPr>
          <p:nvPr>
            <p:ph type="title"/>
          </p:nvPr>
        </p:nvSpPr>
        <p:spPr>
          <a:xfrm>
            <a:off x="509905" y="663898"/>
            <a:ext cx="8128000" cy="715579"/>
          </a:xfrm>
        </p:spPr>
        <p:txBody>
          <a:bodyPr/>
          <a:lstStyle/>
          <a:p>
            <a:r>
              <a:rPr kumimoji="1" lang="zh-CN" altLang="en-US" dirty="0">
                <a:solidFill>
                  <a:srgbClr val="7030A0"/>
                </a:solidFill>
              </a:rPr>
              <a:t>什么是股票</a:t>
            </a:r>
            <a:endParaRPr kumimoji="1" lang="zh-CN" altLang="en-US" dirty="0">
              <a:solidFill>
                <a:srgbClr val="7030A0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374378" y="3168782"/>
            <a:ext cx="726352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/>
              <a:t>股票，是股份公司签发的证明股东所持股份的凭证，</a:t>
            </a:r>
            <a:endParaRPr kumimoji="1" lang="en-US" altLang="zh-CN" sz="2400"/>
          </a:p>
          <a:p>
            <a:r>
              <a:rPr kumimoji="1" lang="zh-CN" altLang="en-US" sz="2400"/>
              <a:t>代表了股东对股份公司净资产的所有权。</a:t>
            </a:r>
            <a:endParaRPr kumimoji="1" lang="zh-CN" altLang="en-US" sz="24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2"/>
          <p:cNvSpPr>
            <a:spLocks noGrp="1"/>
          </p:cNvSpPr>
          <p:nvPr>
            <p:ph type="title"/>
          </p:nvPr>
        </p:nvSpPr>
        <p:spPr>
          <a:xfrm>
            <a:off x="559741" y="711399"/>
            <a:ext cx="8128000" cy="715579"/>
          </a:xfrm>
        </p:spPr>
        <p:txBody>
          <a:bodyPr/>
          <a:lstStyle/>
          <a:p>
            <a:r>
              <a:rPr kumimoji="1" lang="zh-CN" altLang="en-US" dirty="0">
                <a:solidFill>
                  <a:srgbClr val="7030A0"/>
                </a:solidFill>
              </a:rPr>
              <a:t>股票分类</a:t>
            </a:r>
            <a:endParaRPr kumimoji="1" lang="zh-CN" altLang="en-US" dirty="0">
              <a:solidFill>
                <a:srgbClr val="7030A0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27897" y="2078182"/>
            <a:ext cx="7859844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/>
              <a:t>按股东权利分类，股票可分为</a:t>
            </a:r>
            <a:r>
              <a:rPr lang="zh-CN" altLang="en-US" sz="2400">
                <a:solidFill>
                  <a:srgbClr val="FF0000"/>
                </a:solidFill>
              </a:rPr>
              <a:t>普通股、优先股</a:t>
            </a:r>
            <a:r>
              <a:rPr lang="zh-CN" altLang="en-US" sz="2400"/>
              <a:t>和后配股</a:t>
            </a:r>
            <a:endParaRPr lang="en-US" altLang="zh-CN" sz="24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sz="2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/>
              <a:t>根据上市地区可以分为，我国上市公司的股票有</a:t>
            </a:r>
            <a:r>
              <a:rPr lang="en-US" altLang="zh-CN" sz="2400">
                <a:solidFill>
                  <a:srgbClr val="FF0000"/>
                </a:solidFill>
              </a:rPr>
              <a:t>A</a:t>
            </a:r>
            <a:r>
              <a:rPr lang="zh-CN" altLang="en-US" sz="2400">
                <a:solidFill>
                  <a:srgbClr val="FF0000"/>
                </a:solidFill>
              </a:rPr>
              <a:t>股、</a:t>
            </a:r>
            <a:endParaRPr lang="en-US" altLang="zh-CN" sz="2400">
              <a:solidFill>
                <a:srgbClr val="FF0000"/>
              </a:solidFill>
            </a:endParaRPr>
          </a:p>
          <a:p>
            <a:r>
              <a:rPr lang="en-US" altLang="zh-CN" sz="2400">
                <a:solidFill>
                  <a:srgbClr val="FF0000"/>
                </a:solidFill>
              </a:rPr>
              <a:t>B</a:t>
            </a:r>
            <a:r>
              <a:rPr lang="zh-CN" altLang="en-US" sz="2400">
                <a:solidFill>
                  <a:srgbClr val="FF0000"/>
                </a:solidFill>
              </a:rPr>
              <a:t>股。</a:t>
            </a:r>
            <a:r>
              <a:rPr lang="en-US" altLang="zh-CN" sz="2400">
                <a:solidFill>
                  <a:srgbClr val="FF0000"/>
                </a:solidFill>
              </a:rPr>
              <a:t>H</a:t>
            </a:r>
            <a:r>
              <a:rPr lang="zh-CN" altLang="en-US" sz="2400">
                <a:solidFill>
                  <a:srgbClr val="FF0000"/>
                </a:solidFill>
              </a:rPr>
              <a:t>股、</a:t>
            </a:r>
            <a:r>
              <a:rPr lang="en-US" altLang="zh-CN" sz="2400">
                <a:solidFill>
                  <a:srgbClr val="FF0000"/>
                </a:solidFill>
              </a:rPr>
              <a:t>N</a:t>
            </a:r>
            <a:r>
              <a:rPr lang="zh-CN" altLang="en-US" sz="2400">
                <a:solidFill>
                  <a:srgbClr val="FF0000"/>
                </a:solidFill>
              </a:rPr>
              <a:t>股和</a:t>
            </a:r>
            <a:r>
              <a:rPr lang="en-US" altLang="zh-CN" sz="2400">
                <a:solidFill>
                  <a:srgbClr val="FF0000"/>
                </a:solidFill>
              </a:rPr>
              <a:t>S</a:t>
            </a:r>
            <a:r>
              <a:rPr lang="zh-CN" altLang="en-US" sz="2400">
                <a:solidFill>
                  <a:srgbClr val="FF0000"/>
                </a:solidFill>
              </a:rPr>
              <a:t>股</a:t>
            </a:r>
            <a:r>
              <a:rPr lang="zh-CN" altLang="en-US" sz="2400"/>
              <a:t>等的区分。这一区分主要依据股</a:t>
            </a:r>
            <a:endParaRPr lang="en-US" altLang="zh-CN" sz="2400"/>
          </a:p>
          <a:p>
            <a:r>
              <a:rPr lang="zh-CN" altLang="en-US" sz="2400"/>
              <a:t>票的</a:t>
            </a:r>
            <a:r>
              <a:rPr lang="zh-CN" altLang="en-US" sz="2400">
                <a:solidFill>
                  <a:srgbClr val="FF0000"/>
                </a:solidFill>
              </a:rPr>
              <a:t>上市地点和所面对的投资者而定</a:t>
            </a:r>
            <a:endParaRPr lang="en-US" altLang="zh-CN" sz="2400">
              <a:solidFill>
                <a:srgbClr val="FF0000"/>
              </a:solidFill>
            </a:endParaRPr>
          </a:p>
          <a:p>
            <a:endParaRPr lang="zh-CN" altLang="en-US" sz="2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/>
              <a:t>根据业绩也分为：</a:t>
            </a:r>
            <a:r>
              <a:rPr lang="en-US" altLang="zh-CN" sz="2400"/>
              <a:t>ST</a:t>
            </a:r>
            <a:r>
              <a:rPr lang="zh-CN" altLang="en-US" sz="2400"/>
              <a:t>股、垃圾股、</a:t>
            </a:r>
            <a:r>
              <a:rPr lang="zh-CN" altLang="en-US" sz="2400">
                <a:solidFill>
                  <a:srgbClr val="FF0000"/>
                </a:solidFill>
              </a:rPr>
              <a:t>蓝筹股</a:t>
            </a:r>
            <a:r>
              <a:rPr lang="zh-CN" altLang="en-US" sz="2400"/>
              <a:t> 等</a:t>
            </a:r>
            <a:endParaRPr lang="en-US" altLang="zh-CN" sz="2400"/>
          </a:p>
          <a:p>
            <a:r>
              <a:rPr lang="zh-CN" altLang="en-US" sz="2400"/>
              <a:t>蓝筹股</a:t>
            </a:r>
            <a:endParaRPr lang="zh-CN" altLang="en-US" sz="2400"/>
          </a:p>
          <a:p>
            <a:r>
              <a:rPr lang="zh-CN" altLang="en-US" sz="2400"/>
              <a:t>股票市场上，那些在其所属行业内占有重要支配性地位</a:t>
            </a:r>
            <a:endParaRPr lang="en-US" altLang="zh-CN" sz="2400"/>
          </a:p>
          <a:p>
            <a:r>
              <a:rPr lang="zh-CN" altLang="en-US" sz="2400"/>
              <a:t>、业绩优良，成交活跃、红利优厚的大公司。</a:t>
            </a:r>
            <a:endParaRPr lang="zh-CN" altLang="en-US" sz="24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8764" y="1309996"/>
            <a:ext cx="8015844" cy="4959803"/>
          </a:xfrm>
          <a:prstGeom prst="rect">
            <a:avLst/>
          </a:prstGeom>
        </p:spPr>
      </p:pic>
      <p:sp>
        <p:nvSpPr>
          <p:cNvPr id="5" name="标题 2"/>
          <p:cNvSpPr>
            <a:spLocks noGrp="1"/>
          </p:cNvSpPr>
          <p:nvPr>
            <p:ph type="title"/>
          </p:nvPr>
        </p:nvSpPr>
        <p:spPr>
          <a:xfrm>
            <a:off x="619118" y="594417"/>
            <a:ext cx="8128000" cy="715579"/>
          </a:xfrm>
        </p:spPr>
        <p:txBody>
          <a:bodyPr/>
          <a:lstStyle/>
          <a:p>
            <a:r>
              <a:rPr kumimoji="1" lang="zh-CN" altLang="en-US" dirty="0">
                <a:solidFill>
                  <a:srgbClr val="7030A0"/>
                </a:solidFill>
              </a:rPr>
              <a:t>关于普通股、优先股</a:t>
            </a:r>
            <a:endParaRPr kumimoji="1" lang="zh-CN" altLang="en-US" dirty="0">
              <a:solidFill>
                <a:srgbClr val="7030A0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2"/>
          <p:cNvSpPr>
            <a:spLocks noGrp="1"/>
          </p:cNvSpPr>
          <p:nvPr>
            <p:ph type="title"/>
          </p:nvPr>
        </p:nvSpPr>
        <p:spPr>
          <a:xfrm>
            <a:off x="438652" y="735150"/>
            <a:ext cx="8128000" cy="715579"/>
          </a:xfrm>
        </p:spPr>
        <p:txBody>
          <a:bodyPr/>
          <a:lstStyle/>
          <a:p>
            <a:r>
              <a:rPr kumimoji="1" lang="en-US" altLang="zh-CN" dirty="0">
                <a:solidFill>
                  <a:srgbClr val="7030A0"/>
                </a:solidFill>
              </a:rPr>
              <a:t>A</a:t>
            </a:r>
            <a:r>
              <a:rPr kumimoji="1" lang="zh-CN" altLang="en-US" dirty="0">
                <a:solidFill>
                  <a:srgbClr val="7030A0"/>
                </a:solidFill>
              </a:rPr>
              <a:t>股</a:t>
            </a:r>
            <a:endParaRPr kumimoji="1" lang="zh-CN" altLang="en-US" dirty="0">
              <a:solidFill>
                <a:srgbClr val="7030A0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033152" y="2054430"/>
            <a:ext cx="7727500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/>
              <a:t>A</a:t>
            </a:r>
            <a:r>
              <a:rPr lang="zh-CN" altLang="en-US" sz="2400"/>
              <a:t>股即人民币普通股票。它是由我国境内的公司发行，</a:t>
            </a:r>
            <a:endParaRPr lang="en-US" altLang="zh-CN" sz="2400"/>
          </a:p>
          <a:p>
            <a:r>
              <a:rPr lang="zh-CN" altLang="en-US" sz="2400"/>
              <a:t>供境内机构、组织或个人</a:t>
            </a:r>
            <a:r>
              <a:rPr lang="en-US" altLang="zh-CN" sz="2400"/>
              <a:t>(</a:t>
            </a:r>
            <a:r>
              <a:rPr lang="zh-CN" altLang="en-US" sz="2400"/>
              <a:t>不含港、澳、台投资者</a:t>
            </a:r>
            <a:r>
              <a:rPr lang="en-US" altLang="zh-CN" sz="2400"/>
              <a:t>)</a:t>
            </a:r>
            <a:r>
              <a:rPr lang="zh-CN" altLang="en-US" sz="2400"/>
              <a:t>以</a:t>
            </a:r>
            <a:endParaRPr lang="en-US" altLang="zh-CN" sz="2400"/>
          </a:p>
          <a:p>
            <a:r>
              <a:rPr lang="zh-CN" altLang="en-US" sz="2400"/>
              <a:t>人民币认购和交易的普通股股票。</a:t>
            </a:r>
            <a:endParaRPr lang="en-US" altLang="zh-CN" sz="2400"/>
          </a:p>
          <a:p>
            <a:endParaRPr kumimoji="1" lang="en-US" altLang="zh-CN" sz="2400"/>
          </a:p>
          <a:p>
            <a:r>
              <a:rPr kumimoji="1" lang="zh-CN" altLang="en-US" sz="2400"/>
              <a:t>特点：</a:t>
            </a:r>
            <a:r>
              <a:rPr lang="zh-CN" altLang="en-US" sz="2400"/>
              <a:t> </a:t>
            </a:r>
            <a:r>
              <a:rPr lang="en-US" altLang="zh-CN" sz="2400"/>
              <a:t>A</a:t>
            </a:r>
            <a:r>
              <a:rPr lang="zh-CN" altLang="en-US" sz="2400"/>
              <a:t>股不是实物股票，以无纸化电子记帐，实行</a:t>
            </a:r>
            <a:endParaRPr lang="en-US" altLang="zh-CN" sz="2400"/>
          </a:p>
          <a:p>
            <a:r>
              <a:rPr lang="en-US" altLang="zh-CN" sz="2400">
                <a:solidFill>
                  <a:srgbClr val="FF0000"/>
                </a:solidFill>
              </a:rPr>
              <a:t>T+1</a:t>
            </a:r>
            <a:r>
              <a:rPr lang="zh-CN" altLang="en-US" sz="2400">
                <a:solidFill>
                  <a:srgbClr val="FF0000"/>
                </a:solidFill>
              </a:rPr>
              <a:t>交易制度</a:t>
            </a:r>
            <a:endParaRPr kumimoji="1" lang="zh-CN" altLang="en-US" sz="2400">
              <a:solidFill>
                <a:srgbClr val="FF0000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33152" y="4900542"/>
            <a:ext cx="77941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>
                <a:solidFill>
                  <a:srgbClr val="0070C0"/>
                </a:solidFill>
              </a:rPr>
              <a:t>注：了解</a:t>
            </a:r>
            <a:r>
              <a:rPr kumimoji="1" lang="en-US" altLang="zh-CN" sz="2400">
                <a:solidFill>
                  <a:srgbClr val="0070C0"/>
                </a:solidFill>
              </a:rPr>
              <a:t>B</a:t>
            </a:r>
            <a:r>
              <a:rPr kumimoji="1" lang="zh-CN" altLang="en-US" sz="2400">
                <a:solidFill>
                  <a:srgbClr val="0070C0"/>
                </a:solidFill>
              </a:rPr>
              <a:t>股、</a:t>
            </a:r>
            <a:r>
              <a:rPr kumimoji="1" lang="en-US" altLang="zh-CN" sz="2400">
                <a:solidFill>
                  <a:srgbClr val="0070C0"/>
                </a:solidFill>
              </a:rPr>
              <a:t>H</a:t>
            </a:r>
            <a:r>
              <a:rPr kumimoji="1" lang="zh-CN" altLang="en-US" sz="2400">
                <a:solidFill>
                  <a:srgbClr val="0070C0"/>
                </a:solidFill>
              </a:rPr>
              <a:t>股、</a:t>
            </a:r>
            <a:r>
              <a:rPr kumimoji="1" lang="en-US" altLang="zh-CN" sz="2400">
                <a:solidFill>
                  <a:srgbClr val="0070C0"/>
                </a:solidFill>
              </a:rPr>
              <a:t>S</a:t>
            </a:r>
            <a:r>
              <a:rPr kumimoji="1" lang="zh-CN" altLang="en-US" sz="2400">
                <a:solidFill>
                  <a:srgbClr val="0070C0"/>
                </a:solidFill>
              </a:rPr>
              <a:t>股、</a:t>
            </a:r>
            <a:r>
              <a:rPr kumimoji="1" lang="en-US" altLang="zh-CN" sz="2400">
                <a:solidFill>
                  <a:srgbClr val="0070C0"/>
                </a:solidFill>
              </a:rPr>
              <a:t>N</a:t>
            </a:r>
            <a:r>
              <a:rPr kumimoji="1" lang="zh-CN" altLang="en-US" sz="2400">
                <a:solidFill>
                  <a:srgbClr val="0070C0"/>
                </a:solidFill>
              </a:rPr>
              <a:t>股等，</a:t>
            </a:r>
            <a:r>
              <a:rPr lang="zh-CN" altLang="en-US" sz="2400"/>
              <a:t> </a:t>
            </a:r>
            <a:r>
              <a:rPr lang="en-US" altLang="zh-CN" sz="2400"/>
              <a:t>B</a:t>
            </a:r>
            <a:r>
              <a:rPr lang="zh-CN" altLang="en-US" sz="2400"/>
              <a:t>股是以美元港元计</a:t>
            </a:r>
            <a:endParaRPr lang="en-US" altLang="zh-CN" sz="2400"/>
          </a:p>
          <a:p>
            <a:r>
              <a:rPr lang="zh-CN" altLang="en-US" sz="2400"/>
              <a:t>价，面向境外投资者发行，但在中国境内上市的股票</a:t>
            </a:r>
            <a:endParaRPr kumimoji="1" lang="zh-CN" altLang="en-US" sz="2400">
              <a:solidFill>
                <a:srgbClr val="0070C0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573481" y="1555666"/>
            <a:ext cx="6335486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/>
              <a:t>1</a:t>
            </a:r>
            <a:r>
              <a:rPr lang="zh-CN" altLang="en-US"/>
              <a:t>、主 板：市场占有率高、规模较大、基础较好、高收益、低风险的大型优秀企业。</a:t>
            </a:r>
            <a:endParaRPr lang="en-US" altLang="zh-CN"/>
          </a:p>
          <a:p>
            <a:endParaRPr lang="zh-CN" altLang="en-US"/>
          </a:p>
          <a:p>
            <a:r>
              <a:rPr lang="en-US" altLang="zh-CN"/>
              <a:t>2</a:t>
            </a:r>
            <a:r>
              <a:rPr lang="zh-CN" altLang="en-US"/>
              <a:t>、中小板：主要服务于即将或已进入成熟期、盈利能力强、但规模较主板小的中小企业。</a:t>
            </a:r>
            <a:endParaRPr lang="en-US" altLang="zh-CN"/>
          </a:p>
          <a:p>
            <a:endParaRPr lang="zh-CN" altLang="en-US"/>
          </a:p>
          <a:p>
            <a:r>
              <a:rPr lang="en-US" altLang="zh-CN"/>
              <a:t>3</a:t>
            </a:r>
            <a:r>
              <a:rPr lang="zh-CN" altLang="en-US"/>
              <a:t>、创业板：是以自主创新企业及其他成长型创业企业为服务对象，主要为“两高”、“六新”企业，即高科技、高成长性、新经济、新服务、新农业、新能源、新材料、新商业模式企业。</a:t>
            </a:r>
            <a:endParaRPr lang="zh-CN" altLang="en-US"/>
          </a:p>
          <a:p>
            <a:endParaRPr lang="en-US" altLang="zh-CN"/>
          </a:p>
          <a:p>
            <a:r>
              <a:rPr lang="en-US" altLang="zh-CN"/>
              <a:t>4</a:t>
            </a:r>
            <a:r>
              <a:rPr lang="zh-CN" altLang="en-US"/>
              <a:t>、新三板：主要为创新型、创业型、成长型中小微企业发展服务。</a:t>
            </a:r>
            <a:endParaRPr lang="zh-CN" altLang="en-US"/>
          </a:p>
        </p:txBody>
      </p:sp>
      <p:sp>
        <p:nvSpPr>
          <p:cNvPr id="6" name="标题 2"/>
          <p:cNvSpPr>
            <a:spLocks noGrp="1"/>
          </p:cNvSpPr>
          <p:nvPr>
            <p:ph type="title"/>
          </p:nvPr>
        </p:nvSpPr>
        <p:spPr>
          <a:xfrm>
            <a:off x="569281" y="675774"/>
            <a:ext cx="8128000" cy="715579"/>
          </a:xfrm>
        </p:spPr>
        <p:txBody>
          <a:bodyPr/>
          <a:lstStyle/>
          <a:p>
            <a:r>
              <a:rPr kumimoji="1" lang="zh-CN" altLang="en-US" dirty="0">
                <a:solidFill>
                  <a:srgbClr val="7030A0"/>
                </a:solidFill>
              </a:rPr>
              <a:t>中国资本市场层次划分</a:t>
            </a:r>
            <a:endParaRPr kumimoji="1" lang="zh-CN" altLang="en-US" dirty="0">
              <a:solidFill>
                <a:srgbClr val="7030A0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58800" y="668142"/>
            <a:ext cx="8128000" cy="715579"/>
          </a:xfrm>
        </p:spPr>
        <p:txBody>
          <a:bodyPr/>
          <a:lstStyle/>
          <a:p>
            <a:r>
              <a:rPr kumimoji="1" lang="zh-CN" altLang="en-US" dirty="0" smtClean="0"/>
              <a:t>课程概要</a:t>
            </a:r>
            <a:endParaRPr kumimoji="1" lang="zh-CN" altLang="en-US" dirty="0"/>
          </a:p>
        </p:txBody>
      </p:sp>
      <p:graphicFrame>
        <p:nvGraphicFramePr>
          <p:cNvPr id="9" name="图表 8"/>
          <p:cNvGraphicFramePr/>
          <p:nvPr/>
        </p:nvGraphicFramePr>
        <p:xfrm>
          <a:off x="1547664" y="1772816"/>
          <a:ext cx="6072336" cy="36881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021278" y="2921329"/>
            <a:ext cx="75713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>
                <a:solidFill>
                  <a:srgbClr val="FF0000"/>
                </a:solidFill>
              </a:rPr>
              <a:t>在选择购买股票的时候，有时候会根据划分依据去选择</a:t>
            </a:r>
            <a:endParaRPr kumimoji="1" lang="en-US" altLang="zh-CN" sz="2400">
              <a:solidFill>
                <a:srgbClr val="FF0000"/>
              </a:solidFill>
            </a:endParaRPr>
          </a:p>
          <a:p>
            <a:r>
              <a:rPr kumimoji="1" lang="zh-CN" altLang="en-US" sz="2400">
                <a:solidFill>
                  <a:srgbClr val="FF0000"/>
                </a:solidFill>
              </a:rPr>
              <a:t>特定指数、行业、板块下的股票！！！</a:t>
            </a:r>
            <a:endParaRPr kumimoji="1" lang="zh-CN" altLang="en-US" sz="24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3134" y="1046968"/>
            <a:ext cx="7861465" cy="483858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66356" y="2317667"/>
            <a:ext cx="3315691" cy="2917808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1167031" y="843975"/>
            <a:ext cx="716093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0" i="0">
                <a:solidFill>
                  <a:srgbClr val="545454"/>
                </a:solidFill>
                <a:effectLst/>
                <a:latin typeface="Arial" panose="020B0604020202020204" pitchFamily="34" charset="0"/>
              </a:rPr>
              <a:t>财经资讯及全球金融市场行情查询软件</a:t>
            </a:r>
            <a:endParaRPr lang="zh-CN" altLang="en-US" sz="32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359724" y="2456834"/>
            <a:ext cx="665612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0" i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股票代码用数字表示股票的不同含义。股票代码除了区分各种股票，也有其潜在的意义，比如</a:t>
            </a:r>
            <a:r>
              <a:rPr lang="en-US" altLang="zh-CN" b="0" i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600***</a:t>
            </a:r>
            <a:r>
              <a:rPr lang="zh-CN" altLang="en-US" b="0" i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是上交所上市的股票代码，</a:t>
            </a:r>
            <a:r>
              <a:rPr lang="en-US" altLang="zh-CN" b="0" i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6006**</a:t>
            </a:r>
            <a:r>
              <a:rPr lang="zh-CN" altLang="en-US" b="0" i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是最早上市的股票，一个公司的股票代码跟车牌号差不多，能够显示出这个公司的实力以及知名度</a:t>
            </a:r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509905" y="663898"/>
            <a:ext cx="8128000" cy="715579"/>
          </a:xfrm>
        </p:spPr>
        <p:txBody>
          <a:bodyPr/>
          <a:lstStyle/>
          <a:p>
            <a:r>
              <a:rPr kumimoji="1" lang="zh-CN" altLang="en-US" dirty="0">
                <a:solidFill>
                  <a:srgbClr val="7030A0"/>
                </a:solidFill>
              </a:rPr>
              <a:t>股票代码</a:t>
            </a:r>
            <a:endParaRPr kumimoji="1" lang="zh-CN" altLang="en-US" dirty="0">
              <a:solidFill>
                <a:srgbClr val="7030A0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359724" y="4734520"/>
            <a:ext cx="723787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>
                <a:solidFill>
                  <a:srgbClr val="0070C0"/>
                </a:solidFill>
              </a:rPr>
              <a:t>注：</a:t>
            </a:r>
            <a:endParaRPr kumimoji="1" lang="en-US" altLang="zh-CN">
              <a:solidFill>
                <a:srgbClr val="0070C0"/>
              </a:solidFill>
            </a:endParaRPr>
          </a:p>
          <a:p>
            <a:r>
              <a:rPr kumimoji="1" lang="en-US" altLang="zh-CN">
                <a:solidFill>
                  <a:srgbClr val="0070C0"/>
                </a:solidFill>
              </a:rPr>
              <a:t>1</a:t>
            </a:r>
            <a:r>
              <a:rPr kumimoji="1" lang="zh-CN" altLang="en-US">
                <a:solidFill>
                  <a:srgbClr val="0070C0"/>
                </a:solidFill>
              </a:rPr>
              <a:t>、</a:t>
            </a:r>
            <a:r>
              <a:rPr lang="zh-CN" altLang="en-US">
                <a:solidFill>
                  <a:srgbClr val="0070C0"/>
                </a:solidFill>
              </a:rPr>
              <a:t>沪市</a:t>
            </a:r>
            <a:r>
              <a:rPr lang="en-US" altLang="zh-CN">
                <a:solidFill>
                  <a:srgbClr val="0070C0"/>
                </a:solidFill>
              </a:rPr>
              <a:t>A</a:t>
            </a:r>
            <a:r>
              <a:rPr lang="zh-CN" altLang="en-US">
                <a:solidFill>
                  <a:srgbClr val="0070C0"/>
                </a:solidFill>
              </a:rPr>
              <a:t>股票买卖的代码是以</a:t>
            </a:r>
            <a:r>
              <a:rPr lang="en-US" altLang="zh-CN">
                <a:solidFill>
                  <a:srgbClr val="0070C0"/>
                </a:solidFill>
              </a:rPr>
              <a:t>600</a:t>
            </a:r>
            <a:r>
              <a:rPr lang="zh-CN" altLang="en-US">
                <a:solidFill>
                  <a:srgbClr val="0070C0"/>
                </a:solidFill>
              </a:rPr>
              <a:t>、</a:t>
            </a:r>
            <a:r>
              <a:rPr lang="en-US" altLang="zh-CN">
                <a:solidFill>
                  <a:srgbClr val="0070C0"/>
                </a:solidFill>
              </a:rPr>
              <a:t>601</a:t>
            </a:r>
            <a:r>
              <a:rPr lang="zh-CN" altLang="en-US">
                <a:solidFill>
                  <a:srgbClr val="0070C0"/>
                </a:solidFill>
              </a:rPr>
              <a:t>或</a:t>
            </a:r>
            <a:r>
              <a:rPr lang="en-US" altLang="zh-CN">
                <a:solidFill>
                  <a:srgbClr val="0070C0"/>
                </a:solidFill>
              </a:rPr>
              <a:t>603</a:t>
            </a:r>
            <a:r>
              <a:rPr lang="zh-CN" altLang="en-US">
                <a:solidFill>
                  <a:srgbClr val="0070C0"/>
                </a:solidFill>
              </a:rPr>
              <a:t>打头</a:t>
            </a:r>
            <a:endParaRPr lang="en-US" altLang="zh-CN">
              <a:solidFill>
                <a:srgbClr val="0070C0"/>
              </a:solidFill>
            </a:endParaRPr>
          </a:p>
          <a:p>
            <a:r>
              <a:rPr lang="en-US" altLang="zh-CN">
                <a:solidFill>
                  <a:srgbClr val="0070C0"/>
                </a:solidFill>
              </a:rPr>
              <a:t>2</a:t>
            </a:r>
            <a:r>
              <a:rPr lang="zh-CN" altLang="en-US">
                <a:solidFill>
                  <a:srgbClr val="0070C0"/>
                </a:solidFill>
              </a:rPr>
              <a:t>、深市</a:t>
            </a:r>
            <a:r>
              <a:rPr lang="en-US" altLang="zh-CN">
                <a:solidFill>
                  <a:srgbClr val="0070C0"/>
                </a:solidFill>
              </a:rPr>
              <a:t>A</a:t>
            </a:r>
            <a:r>
              <a:rPr lang="zh-CN" altLang="en-US">
                <a:solidFill>
                  <a:srgbClr val="0070C0"/>
                </a:solidFill>
              </a:rPr>
              <a:t>股票买卖的代码是以</a:t>
            </a:r>
            <a:r>
              <a:rPr lang="en-US" altLang="zh-CN">
                <a:solidFill>
                  <a:srgbClr val="0070C0"/>
                </a:solidFill>
              </a:rPr>
              <a:t>000</a:t>
            </a:r>
            <a:r>
              <a:rPr lang="zh-CN" altLang="en-US">
                <a:solidFill>
                  <a:srgbClr val="0070C0"/>
                </a:solidFill>
              </a:rPr>
              <a:t>打头，其中中小板代码以</a:t>
            </a:r>
            <a:r>
              <a:rPr lang="en-US" altLang="zh-CN">
                <a:solidFill>
                  <a:srgbClr val="0070C0"/>
                </a:solidFill>
              </a:rPr>
              <a:t>002</a:t>
            </a:r>
            <a:r>
              <a:rPr lang="zh-CN" altLang="en-US">
                <a:solidFill>
                  <a:srgbClr val="0070C0"/>
                </a:solidFill>
              </a:rPr>
              <a:t>打头，</a:t>
            </a:r>
            <a:endParaRPr lang="en-US" altLang="zh-CN">
              <a:solidFill>
                <a:srgbClr val="0070C0"/>
              </a:solidFill>
            </a:endParaRPr>
          </a:p>
          <a:p>
            <a:r>
              <a:rPr lang="zh-CN" altLang="en-US">
                <a:solidFill>
                  <a:srgbClr val="0070C0"/>
                </a:solidFill>
              </a:rPr>
              <a:t>创业板股票代码以</a:t>
            </a:r>
            <a:r>
              <a:rPr lang="en-US" altLang="zh-CN">
                <a:solidFill>
                  <a:srgbClr val="0070C0"/>
                </a:solidFill>
              </a:rPr>
              <a:t>300</a:t>
            </a:r>
            <a:r>
              <a:rPr lang="zh-CN" altLang="en-US">
                <a:solidFill>
                  <a:srgbClr val="0070C0"/>
                </a:solidFill>
              </a:rPr>
              <a:t>打头</a:t>
            </a:r>
            <a:endParaRPr kumimoji="1" lang="zh-CN" altLang="en-US">
              <a:solidFill>
                <a:srgbClr val="0070C0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2"/>
          <p:cNvSpPr>
            <a:spLocks noGrp="1"/>
          </p:cNvSpPr>
          <p:nvPr>
            <p:ph type="title"/>
          </p:nvPr>
        </p:nvSpPr>
        <p:spPr>
          <a:xfrm>
            <a:off x="533657" y="675773"/>
            <a:ext cx="8128000" cy="715579"/>
          </a:xfrm>
        </p:spPr>
        <p:txBody>
          <a:bodyPr/>
          <a:lstStyle/>
          <a:p>
            <a:r>
              <a:rPr kumimoji="1" lang="zh-CN" altLang="en-US" dirty="0">
                <a:solidFill>
                  <a:srgbClr val="7030A0"/>
                </a:solidFill>
              </a:rPr>
              <a:t>股票的交易</a:t>
            </a:r>
            <a:endParaRPr kumimoji="1" lang="zh-CN" altLang="en-US" dirty="0">
              <a:solidFill>
                <a:srgbClr val="7030A0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408218" y="2660073"/>
            <a:ext cx="3975768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/>
              <a:t>1</a:t>
            </a:r>
            <a:r>
              <a:rPr kumimoji="1" lang="zh-CN" altLang="en-US" sz="2800"/>
              <a:t>、开户</a:t>
            </a:r>
            <a:endParaRPr kumimoji="1" lang="en-US" altLang="zh-CN" sz="2800"/>
          </a:p>
          <a:p>
            <a:endParaRPr kumimoji="1" lang="en-US" altLang="zh-CN" sz="2800"/>
          </a:p>
          <a:p>
            <a:r>
              <a:rPr kumimoji="1" lang="en-US" altLang="zh-CN" sz="2800">
                <a:solidFill>
                  <a:srgbClr val="FF0000"/>
                </a:solidFill>
              </a:rPr>
              <a:t>2</a:t>
            </a:r>
            <a:r>
              <a:rPr kumimoji="1" lang="zh-CN" altLang="en-US" sz="2800">
                <a:solidFill>
                  <a:srgbClr val="FF0000"/>
                </a:solidFill>
              </a:rPr>
              <a:t>、股票交易时间与过程</a:t>
            </a:r>
            <a:endParaRPr kumimoji="1" lang="en-US" altLang="zh-CN" sz="2800">
              <a:solidFill>
                <a:srgbClr val="FF0000"/>
              </a:solidFill>
            </a:endParaRPr>
          </a:p>
          <a:p>
            <a:endParaRPr kumimoji="1" lang="en-US" altLang="zh-CN" sz="2800"/>
          </a:p>
          <a:p>
            <a:r>
              <a:rPr kumimoji="1" lang="en-US" altLang="zh-CN" sz="2800"/>
              <a:t>3</a:t>
            </a:r>
            <a:r>
              <a:rPr kumimoji="1" lang="zh-CN" altLang="en-US" sz="2800"/>
              <a:t>、股票交易的手续费用</a:t>
            </a:r>
            <a:endParaRPr kumimoji="1" lang="zh-CN" altLang="en-US" sz="28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标题 2"/>
          <p:cNvSpPr>
            <a:spLocks noGrp="1"/>
          </p:cNvSpPr>
          <p:nvPr>
            <p:ph type="title"/>
          </p:nvPr>
        </p:nvSpPr>
        <p:spPr>
          <a:xfrm>
            <a:off x="533657" y="675773"/>
            <a:ext cx="8128000" cy="715579"/>
          </a:xfrm>
        </p:spPr>
        <p:txBody>
          <a:bodyPr/>
          <a:p>
            <a:r>
              <a:rPr kumimoji="1" lang="zh-CN" altLang="en-US" dirty="0">
                <a:solidFill>
                  <a:srgbClr val="7030A0"/>
                </a:solidFill>
              </a:rPr>
              <a:t>开户</a:t>
            </a:r>
            <a:endParaRPr kumimoji="1" lang="zh-CN" altLang="en-US" dirty="0">
              <a:solidFill>
                <a:srgbClr val="7030A0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870960" y="3199130"/>
            <a:ext cx="14020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>
                <a:solidFill>
                  <a:schemeClr val="tx1"/>
                </a:solidFill>
              </a:rPr>
              <a:t>查看资料</a:t>
            </a:r>
            <a:endParaRPr lang="zh-CN" altLang="en-US" sz="240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08100" y="1873250"/>
            <a:ext cx="6527800" cy="31115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2"/>
          <p:cNvSpPr>
            <a:spLocks noGrp="1"/>
          </p:cNvSpPr>
          <p:nvPr>
            <p:ph type="title"/>
          </p:nvPr>
        </p:nvSpPr>
        <p:spPr>
          <a:xfrm>
            <a:off x="462405" y="663898"/>
            <a:ext cx="8128000" cy="715579"/>
          </a:xfrm>
        </p:spPr>
        <p:txBody>
          <a:bodyPr/>
          <a:lstStyle/>
          <a:p>
            <a:r>
              <a:rPr kumimoji="1" lang="zh-CN" altLang="en-US" dirty="0">
                <a:solidFill>
                  <a:srgbClr val="7030A0"/>
                </a:solidFill>
              </a:rPr>
              <a:t>股票的价格</a:t>
            </a:r>
            <a:endParaRPr kumimoji="1" lang="zh-CN" altLang="en-US" dirty="0">
              <a:solidFill>
                <a:srgbClr val="7030A0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93691" y="2815629"/>
            <a:ext cx="789671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/>
              <a:t>股票价格（</a:t>
            </a:r>
            <a:r>
              <a:rPr lang="en-US" altLang="zh-CN" sz="2400"/>
              <a:t>Stock Price</a:t>
            </a:r>
            <a:r>
              <a:rPr lang="zh-CN" altLang="en-US" sz="2400"/>
              <a:t>）又叫股票行市，是指股票在证券</a:t>
            </a:r>
            <a:endParaRPr lang="en-US" altLang="zh-CN" sz="2400"/>
          </a:p>
          <a:p>
            <a:r>
              <a:rPr lang="zh-CN" altLang="en-US" sz="2400"/>
              <a:t>市场上买卖的价格。股票在流通市场上的价格，才是完全</a:t>
            </a:r>
            <a:endParaRPr lang="en-US" altLang="zh-CN" sz="2400"/>
          </a:p>
          <a:p>
            <a:r>
              <a:rPr lang="zh-CN" altLang="en-US" sz="2400"/>
              <a:t>意义上的股票的市场价格</a:t>
            </a:r>
            <a:endParaRPr kumimoji="1" lang="zh-CN" altLang="en-US" sz="2400"/>
          </a:p>
        </p:txBody>
      </p:sp>
      <p:sp>
        <p:nvSpPr>
          <p:cNvPr id="4" name="文本框 3"/>
          <p:cNvSpPr txBox="1"/>
          <p:nvPr/>
        </p:nvSpPr>
        <p:spPr>
          <a:xfrm>
            <a:off x="665132" y="5452110"/>
            <a:ext cx="826380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注：股票发行价格</a:t>
            </a:r>
            <a:r>
              <a:rPr lang="en-US" altLang="zh-CN"/>
              <a:t>=</a:t>
            </a:r>
            <a:r>
              <a:rPr lang="zh-CN" altLang="en-US"/>
              <a:t>市盈率还原值</a:t>
            </a:r>
            <a:r>
              <a:rPr lang="en-US" altLang="zh-CN"/>
              <a:t>×40%+</a:t>
            </a:r>
            <a:r>
              <a:rPr lang="zh-CN" altLang="en-US"/>
              <a:t>股息还原率</a:t>
            </a:r>
            <a:r>
              <a:rPr lang="en-US" altLang="zh-CN"/>
              <a:t>×20%+</a:t>
            </a:r>
            <a:r>
              <a:rPr lang="zh-CN" altLang="en-US"/>
              <a:t>每股净值</a:t>
            </a:r>
            <a:r>
              <a:rPr lang="en-US" altLang="zh-CN"/>
              <a:t>×20%+</a:t>
            </a:r>
            <a:endParaRPr lang="en-US" altLang="zh-CN"/>
          </a:p>
          <a:p>
            <a:r>
              <a:rPr lang="zh-CN" altLang="en-US"/>
              <a:t>预计当年股息与一年期存款利率还原值</a:t>
            </a:r>
            <a:r>
              <a:rPr lang="en-US" altLang="zh-CN"/>
              <a:t>×20%</a:t>
            </a:r>
            <a:r>
              <a:rPr lang="zh-CN" altLang="en-US"/>
              <a:t>，影响股票价格的因素有很多，如</a:t>
            </a:r>
            <a:endParaRPr lang="en-US" altLang="zh-CN"/>
          </a:p>
          <a:p>
            <a:r>
              <a:rPr kumimoji="1" lang="zh-CN" altLang="en-US"/>
              <a:t>企业因素、盈利情况、净资产、市场、行业等</a:t>
            </a:r>
            <a:endParaRPr kumimoji="1" lang="zh-CN" alt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825763"/>
            <a:ext cx="9144000" cy="5443979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79800" y="1371600"/>
            <a:ext cx="2184400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752603" y="783771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200">
                <a:solidFill>
                  <a:srgbClr val="FF0000"/>
                </a:solidFill>
              </a:rPr>
              <a:t>每日目标</a:t>
            </a:r>
            <a:endParaRPr kumimoji="1" lang="zh-CN" altLang="en-US" sz="3200">
              <a:solidFill>
                <a:srgbClr val="FF0000"/>
              </a:solidFill>
            </a:endParaRPr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1934742" y="1368546"/>
            <a:ext cx="6769871" cy="4668661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zh-CN" sz="2400" dirty="0" err="1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1</a:t>
            </a:r>
            <a:r>
              <a:rPr lang="zh-CN" altLang="en-US" sz="2400" dirty="0" err="1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、了解金融市场基础知识</a:t>
            </a:r>
            <a:endParaRPr lang="en-US" altLang="zh-CN" sz="2400" dirty="0" err="1">
              <a:latin typeface="华文仿宋" panose="02010600040101010101" charset="-122"/>
              <a:ea typeface="华文仿宋" panose="02010600040101010101" charset="-122"/>
              <a:cs typeface="华文仿宋" panose="02010600040101010101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2400" dirty="0" err="1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如市场划分、交易所、证券公司</a:t>
            </a:r>
            <a:endParaRPr lang="en-US" altLang="zh-CN" sz="2400" dirty="0" err="1">
              <a:latin typeface="华文仿宋" panose="02010600040101010101" charset="-122"/>
              <a:ea typeface="华文仿宋" panose="02010600040101010101" charset="-122"/>
              <a:cs typeface="华文仿宋" panose="02010600040101010101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400" dirty="0" err="1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2</a:t>
            </a:r>
            <a:r>
              <a:rPr lang="zh-CN" altLang="en-US" sz="2400" dirty="0" err="1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、掌握金融产品区别和特点</a:t>
            </a:r>
            <a:endParaRPr lang="en-US" altLang="zh-CN" sz="2400" dirty="0" err="1">
              <a:latin typeface="华文仿宋" panose="02010600040101010101" charset="-122"/>
              <a:ea typeface="华文仿宋" panose="02010600040101010101" charset="-122"/>
              <a:cs typeface="华文仿宋" panose="02010600040101010101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400" dirty="0" err="1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3</a:t>
            </a:r>
            <a:r>
              <a:rPr lang="zh-CN" altLang="en-US" sz="2400" dirty="0" err="1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、了解股票的分类、价格、名称</a:t>
            </a:r>
            <a:endParaRPr lang="en-US" altLang="zh-CN" sz="2400" dirty="0" err="1">
              <a:latin typeface="华文仿宋" panose="02010600040101010101" charset="-122"/>
              <a:ea typeface="华文仿宋" panose="02010600040101010101" charset="-122"/>
              <a:cs typeface="华文仿宋" panose="02010600040101010101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400" dirty="0" err="1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4</a:t>
            </a:r>
            <a:r>
              <a:rPr lang="zh-CN" altLang="en-US" sz="2400" dirty="0" err="1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、了解股票交易的流程要点</a:t>
            </a:r>
            <a:endParaRPr lang="en-US" altLang="zh-CN" sz="2400" dirty="0" err="1">
              <a:latin typeface="华文仿宋" panose="02010600040101010101" charset="-122"/>
              <a:ea typeface="华文仿宋" panose="02010600040101010101" charset="-122"/>
              <a:cs typeface="华文仿宋" panose="02010600040101010101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400" dirty="0" err="1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5</a:t>
            </a:r>
            <a:r>
              <a:rPr lang="zh-CN" altLang="en-US" sz="2400" dirty="0" err="1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、了解投资分析方法的类别</a:t>
            </a:r>
            <a:endParaRPr lang="en-US" altLang="zh-CN" sz="2400" dirty="0" err="1">
              <a:latin typeface="华文仿宋" panose="02010600040101010101" charset="-122"/>
              <a:ea typeface="华文仿宋" panose="02010600040101010101" charset="-122"/>
              <a:cs typeface="华文仿宋" panose="02010600040101010101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400" dirty="0" err="1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6</a:t>
            </a:r>
            <a:r>
              <a:rPr lang="zh-CN" altLang="en-US" sz="2400" dirty="0" err="1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、掌握股票数据的基本处理，</a:t>
            </a:r>
            <a:r>
              <a:rPr lang="en-US" altLang="zh-CN" sz="2400" dirty="0" err="1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K</a:t>
            </a:r>
            <a:r>
              <a:rPr lang="zh-CN" altLang="en-US" sz="2400" dirty="0" err="1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线图、重采样、数据获取</a:t>
            </a:r>
            <a:endParaRPr lang="en-US" altLang="zh-CN" sz="2400" dirty="0" err="1">
              <a:latin typeface="华文仿宋" panose="02010600040101010101" charset="-122"/>
              <a:ea typeface="华文仿宋" panose="02010600040101010101" charset="-122"/>
              <a:cs typeface="华文仿宋" panose="02010600040101010101" charset="-122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2"/>
          <p:cNvSpPr>
            <a:spLocks noGrp="1"/>
          </p:cNvSpPr>
          <p:nvPr>
            <p:ph type="title"/>
          </p:nvPr>
        </p:nvSpPr>
        <p:spPr>
          <a:xfrm>
            <a:off x="498475" y="595318"/>
            <a:ext cx="8128000" cy="715579"/>
          </a:xfrm>
        </p:spPr>
        <p:txBody>
          <a:bodyPr/>
          <a:lstStyle/>
          <a:p>
            <a:r>
              <a:rPr kumimoji="1" lang="zh-CN" altLang="en-US" dirty="0">
                <a:solidFill>
                  <a:srgbClr val="0070C0"/>
                </a:solidFill>
              </a:rPr>
              <a:t>投资分析方法基本介绍</a:t>
            </a:r>
            <a:r>
              <a:rPr kumimoji="1" lang="en-US" altLang="zh-CN" dirty="0">
                <a:solidFill>
                  <a:srgbClr val="0070C0"/>
                </a:solidFill>
              </a:rPr>
              <a:t>(</a:t>
            </a:r>
            <a:r>
              <a:rPr kumimoji="1" lang="zh-CN" altLang="en-US" dirty="0">
                <a:solidFill>
                  <a:srgbClr val="0070C0"/>
                </a:solidFill>
              </a:rPr>
              <a:t>了解</a:t>
            </a:r>
            <a:r>
              <a:rPr kumimoji="1" lang="en-US" altLang="zh-CN" dirty="0">
                <a:solidFill>
                  <a:srgbClr val="0070C0"/>
                </a:solidFill>
              </a:rPr>
              <a:t>)</a:t>
            </a:r>
            <a:endParaRPr kumimoji="1" lang="zh-CN" altLang="en-US" dirty="0">
              <a:solidFill>
                <a:srgbClr val="0070C0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574473" y="2790701"/>
            <a:ext cx="2539478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/>
              <a:t>1</a:t>
            </a:r>
            <a:r>
              <a:rPr kumimoji="1" lang="zh-CN" altLang="en-US" sz="2800"/>
              <a:t>、技术分析</a:t>
            </a:r>
            <a:endParaRPr kumimoji="1" lang="en-US" altLang="zh-CN" sz="2800"/>
          </a:p>
          <a:p>
            <a:endParaRPr kumimoji="1" lang="en-US" altLang="zh-CN" sz="2800"/>
          </a:p>
          <a:p>
            <a:r>
              <a:rPr kumimoji="1" lang="en-US" altLang="zh-CN" sz="2800"/>
              <a:t>2</a:t>
            </a:r>
            <a:r>
              <a:rPr kumimoji="1" lang="zh-CN" altLang="en-US" sz="2800"/>
              <a:t>、基本面分析</a:t>
            </a:r>
            <a:endParaRPr kumimoji="1" lang="zh-CN" altLang="en-US" sz="2800"/>
          </a:p>
        </p:txBody>
      </p:sp>
      <p:sp>
        <p:nvSpPr>
          <p:cNvPr id="6" name="文本框 5"/>
          <p:cNvSpPr txBox="1"/>
          <p:nvPr/>
        </p:nvSpPr>
        <p:spPr>
          <a:xfrm>
            <a:off x="2351314" y="5682096"/>
            <a:ext cx="3647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>
                <a:solidFill>
                  <a:srgbClr val="FF0000"/>
                </a:solidFill>
              </a:rPr>
              <a:t>注：在量化投资当中还会详细介绍</a:t>
            </a:r>
            <a:endParaRPr kumimoji="1" lang="zh-CN" altLang="en-US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884711" y="2290442"/>
            <a:ext cx="774865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技术分析</a:t>
            </a:r>
            <a:r>
              <a:rPr lang="zh-CN" altLang="en-US" sz="2400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是指研究过去金融市场的资讯（主要是经由使用图表）来</a:t>
            </a:r>
            <a:r>
              <a:rPr lang="zh-CN" altLang="en-US" sz="2400" b="0" i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预测价格的趋势与决定投资的策略</a:t>
            </a:r>
            <a:r>
              <a:rPr lang="zh-CN" altLang="en-US" sz="2400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。</a:t>
            </a:r>
            <a:r>
              <a:rPr lang="zh-CN" altLang="en-US" sz="2400"/>
              <a:t>技术分析师相信有所谓的价格趋势，</a:t>
            </a:r>
            <a:r>
              <a:rPr lang="en-US" altLang="zh-CN" sz="2400">
                <a:solidFill>
                  <a:srgbClr val="FF0000"/>
                </a:solidFill>
              </a:rPr>
              <a:t>K</a:t>
            </a:r>
            <a:r>
              <a:rPr lang="zh-CN" altLang="en-US" sz="2400">
                <a:solidFill>
                  <a:srgbClr val="FF0000"/>
                </a:solidFill>
              </a:rPr>
              <a:t>线图、移动平均线以及技术指标</a:t>
            </a:r>
            <a:r>
              <a:rPr lang="zh-CN" altLang="en-US" sz="2400"/>
              <a:t>应用于股票或期货投资当中</a:t>
            </a:r>
            <a:endParaRPr lang="zh-CN" altLang="en-US" sz="2400"/>
          </a:p>
        </p:txBody>
      </p:sp>
      <p:sp>
        <p:nvSpPr>
          <p:cNvPr id="5" name="文本框 4"/>
          <p:cNvSpPr txBox="1"/>
          <p:nvPr/>
        </p:nvSpPr>
        <p:spPr>
          <a:xfrm>
            <a:off x="1140031" y="5153891"/>
            <a:ext cx="753603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>
                <a:solidFill>
                  <a:srgbClr val="FF0000"/>
                </a:solidFill>
              </a:rPr>
              <a:t>注：一些机构中经验丰富的技术分析师</a:t>
            </a:r>
            <a:r>
              <a:rPr kumimoji="1" lang="en-US" altLang="zh-CN" sz="2000">
                <a:solidFill>
                  <a:srgbClr val="FF0000"/>
                </a:solidFill>
              </a:rPr>
              <a:t>(</a:t>
            </a:r>
            <a:r>
              <a:rPr kumimoji="1" lang="zh-CN" altLang="en-US" sz="2000">
                <a:solidFill>
                  <a:srgbClr val="FF0000"/>
                </a:solidFill>
              </a:rPr>
              <a:t>交易员</a:t>
            </a:r>
            <a:r>
              <a:rPr kumimoji="1" lang="en-US" altLang="zh-CN" sz="2000">
                <a:solidFill>
                  <a:srgbClr val="FF0000"/>
                </a:solidFill>
              </a:rPr>
              <a:t>)</a:t>
            </a:r>
            <a:r>
              <a:rPr kumimoji="1" lang="zh-CN" altLang="en-US" sz="2000">
                <a:solidFill>
                  <a:srgbClr val="FF0000"/>
                </a:solidFill>
              </a:rPr>
              <a:t>，可能会获得很好</a:t>
            </a:r>
            <a:endParaRPr kumimoji="1" lang="en-US" altLang="zh-CN" sz="2000">
              <a:solidFill>
                <a:srgbClr val="FF0000"/>
              </a:solidFill>
            </a:endParaRPr>
          </a:p>
          <a:p>
            <a:r>
              <a:rPr kumimoji="1" lang="zh-CN" altLang="en-US" sz="2000">
                <a:solidFill>
                  <a:srgbClr val="FF0000"/>
                </a:solidFill>
              </a:rPr>
              <a:t>的收益。很多散户也比较多技术分析，但缺乏丰富的经验等</a:t>
            </a:r>
            <a:endParaRPr kumimoji="1" lang="en-US" altLang="zh-CN" sz="20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884711" y="2290442"/>
            <a:ext cx="7748650" cy="15684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/>
              <a:t>基本面分析</a:t>
            </a:r>
            <a:r>
              <a:rPr lang="zh-CN" altLang="en-US" sz="2400"/>
              <a:t>又称基本分析，是以证券的内在为依据，着重于</a:t>
            </a:r>
            <a:r>
              <a:rPr lang="zh-CN" altLang="en-US" sz="2400">
                <a:solidFill>
                  <a:srgbClr val="FF0000"/>
                </a:solidFill>
              </a:rPr>
              <a:t>对影响证券价格及其走势的各项因素</a:t>
            </a:r>
            <a:r>
              <a:rPr lang="zh-CN" altLang="en-US" sz="2400"/>
              <a:t>的分析，宏观数据、市场行为、企业财务数据、交易数据等进行分析，以此决定投资购买何种证券及何时购买。</a:t>
            </a:r>
            <a:endParaRPr lang="en-US" altLang="zh-CN" sz="2400"/>
          </a:p>
        </p:txBody>
      </p:sp>
      <p:sp>
        <p:nvSpPr>
          <p:cNvPr id="5" name="文本框 4"/>
          <p:cNvSpPr txBox="1"/>
          <p:nvPr/>
        </p:nvSpPr>
        <p:spPr>
          <a:xfrm>
            <a:off x="1075976" y="5332021"/>
            <a:ext cx="73661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>
                <a:solidFill>
                  <a:srgbClr val="FF0000"/>
                </a:solidFill>
              </a:rPr>
              <a:t>注：大型的券商、投资机构大多数投资股票使用基本面分析方式</a:t>
            </a:r>
            <a:endParaRPr kumimoji="1" lang="en-US" altLang="zh-CN" sz="2000">
              <a:solidFill>
                <a:srgbClr val="FF0000"/>
              </a:solidFill>
            </a:endParaRPr>
          </a:p>
          <a:p>
            <a:r>
              <a:rPr kumimoji="1" lang="zh-CN" altLang="en-US" sz="2000">
                <a:solidFill>
                  <a:srgbClr val="FF0000"/>
                </a:solidFill>
              </a:rPr>
              <a:t>量化投资中基本面分析得益于一些市场理论的提出</a:t>
            </a:r>
            <a:endParaRPr kumimoji="1" lang="en-US" altLang="zh-CN" sz="20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410689" y="3028207"/>
            <a:ext cx="5205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>
                <a:solidFill>
                  <a:srgbClr val="FF0000"/>
                </a:solidFill>
              </a:rPr>
              <a:t>关于国内市场与国外市场的一些对比</a:t>
            </a:r>
            <a:endParaRPr kumimoji="1" lang="zh-CN" altLang="en-US" sz="24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3289465" y="819396"/>
            <a:ext cx="30684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600">
                <a:solidFill>
                  <a:srgbClr val="7030A0"/>
                </a:solidFill>
              </a:rPr>
              <a:t>股票数据处理</a:t>
            </a:r>
            <a:endParaRPr kumimoji="1" lang="zh-CN" altLang="en-US" sz="3600">
              <a:solidFill>
                <a:srgbClr val="7030A0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059725" y="2196936"/>
            <a:ext cx="4137671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/>
              <a:t>1</a:t>
            </a:r>
            <a:r>
              <a:rPr kumimoji="1" lang="zh-CN" altLang="en-US" sz="2400"/>
              <a:t>、获取股票数据的接口</a:t>
            </a:r>
            <a:endParaRPr kumimoji="1" lang="en-US" altLang="zh-CN" sz="2400"/>
          </a:p>
          <a:p>
            <a:endParaRPr kumimoji="1" lang="en-US" altLang="zh-CN" sz="2400"/>
          </a:p>
          <a:p>
            <a:r>
              <a:rPr kumimoji="1" lang="en-US" altLang="zh-CN" sz="2400"/>
              <a:t>2</a:t>
            </a:r>
            <a:r>
              <a:rPr kumimoji="1" lang="zh-CN" altLang="en-US" sz="2400"/>
              <a:t>、交易数据</a:t>
            </a:r>
            <a:endParaRPr kumimoji="1" lang="en-US" altLang="zh-CN" sz="2400"/>
          </a:p>
          <a:p>
            <a:endParaRPr kumimoji="1" lang="en-US" altLang="zh-CN" sz="2400"/>
          </a:p>
          <a:p>
            <a:r>
              <a:rPr kumimoji="1" lang="en-US" altLang="zh-CN" sz="2400"/>
              <a:t>3</a:t>
            </a:r>
            <a:r>
              <a:rPr kumimoji="1" lang="zh-CN" altLang="en-US" sz="2400"/>
              <a:t>、股票</a:t>
            </a:r>
            <a:r>
              <a:rPr kumimoji="1" lang="en-US" altLang="zh-CN" sz="2400"/>
              <a:t>K</a:t>
            </a:r>
            <a:r>
              <a:rPr kumimoji="1" lang="zh-CN" altLang="en-US" sz="2400"/>
              <a:t>线图</a:t>
            </a:r>
            <a:endParaRPr kumimoji="1" lang="en-US" altLang="zh-CN" sz="2400"/>
          </a:p>
          <a:p>
            <a:endParaRPr kumimoji="1" lang="en-US" altLang="zh-CN" sz="2400"/>
          </a:p>
          <a:p>
            <a:r>
              <a:rPr kumimoji="1" lang="en-US" altLang="zh-CN" sz="2400"/>
              <a:t>4</a:t>
            </a:r>
            <a:r>
              <a:rPr kumimoji="1" lang="zh-CN" altLang="en-US" sz="2400"/>
              <a:t>、案例：</a:t>
            </a:r>
            <a:r>
              <a:rPr kumimoji="1" lang="en-US" altLang="zh-CN" sz="2400"/>
              <a:t>pandas</a:t>
            </a:r>
            <a:r>
              <a:rPr kumimoji="1" lang="zh-CN" altLang="en-US" sz="2400"/>
              <a:t>重采样数据</a:t>
            </a:r>
            <a:endParaRPr kumimoji="1" lang="en-US" altLang="zh-CN" sz="2400"/>
          </a:p>
          <a:p>
            <a:endParaRPr kumimoji="1" lang="en-US" altLang="zh-CN" sz="2400"/>
          </a:p>
          <a:p>
            <a:r>
              <a:rPr kumimoji="1" lang="en-US" altLang="zh-CN" sz="2400"/>
              <a:t>5</a:t>
            </a:r>
            <a:r>
              <a:rPr kumimoji="1" lang="zh-CN" altLang="en-US" sz="2400"/>
              <a:t>、基本面数据</a:t>
            </a:r>
            <a:endParaRPr kumimoji="1" lang="en-US" altLang="zh-CN" sz="24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111334" y="771896"/>
            <a:ext cx="3877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200">
                <a:solidFill>
                  <a:schemeClr val="accent6">
                    <a:lumMod val="75000"/>
                  </a:schemeClr>
                </a:solidFill>
              </a:rPr>
              <a:t>获取股票数据的接口</a:t>
            </a:r>
            <a:endParaRPr kumimoji="1" lang="zh-CN" altLang="en-US" sz="320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269658" y="2493818"/>
            <a:ext cx="6013185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sz="2400"/>
              <a:t>免费好用的：</a:t>
            </a:r>
            <a:r>
              <a:rPr kumimoji="1" lang="en-US" altLang="zh-CN" sz="2400"/>
              <a:t>Tushare</a:t>
            </a:r>
            <a:endParaRPr kumimoji="1" lang="en-US" altLang="zh-CN" sz="240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sz="2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sz="2400"/>
              <a:t>收费、齐全的、指标全的：</a:t>
            </a:r>
            <a:r>
              <a:rPr kumimoji="1" lang="en-US" altLang="zh-CN" sz="2400"/>
              <a:t>wind</a:t>
            </a:r>
            <a:endParaRPr kumimoji="1" lang="en-US" altLang="zh-CN" sz="240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sz="2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sz="2400"/>
              <a:t>还有一些量化平台也会提供数据，但只限</a:t>
            </a:r>
            <a:endParaRPr kumimoji="1" lang="en-US" altLang="zh-CN" sz="2400"/>
          </a:p>
          <a:p>
            <a:r>
              <a:rPr kumimoji="1" lang="zh-CN" altLang="en-US" sz="2400"/>
              <a:t>在平台上使用</a:t>
            </a:r>
            <a:endParaRPr kumimoji="1" lang="en-US" altLang="zh-CN" sz="240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359724" y="2821104"/>
            <a:ext cx="724988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0" i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股票在流通市场上的价格，才是完全意义上的股票的市场价格，一般称为股票市价或股票行市。股票市价表现为</a:t>
            </a:r>
            <a:r>
              <a:rPr lang="zh-CN" altLang="en-US" b="0" i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开盘价、收盘价、最高价、最低价</a:t>
            </a:r>
            <a:r>
              <a:rPr lang="zh-CN" altLang="en-US" b="0" i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等形式。其中收盘价最重要，是分析股市行情时采用的基本数据。</a:t>
            </a:r>
            <a:endParaRPr lang="zh-CN" altLang="en-US" b="0" i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  <a:p>
            <a:br>
              <a:rPr lang="zh-CN" altLang="en-US"/>
            </a:b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3574472" y="795646"/>
            <a:ext cx="24641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200">
                <a:solidFill>
                  <a:schemeClr val="accent6">
                    <a:lumMod val="75000"/>
                  </a:schemeClr>
                </a:solidFill>
              </a:rPr>
              <a:t>1</a:t>
            </a:r>
            <a:r>
              <a:rPr kumimoji="1" lang="zh-CN" altLang="en-US" sz="3200">
                <a:solidFill>
                  <a:schemeClr val="accent6">
                    <a:lumMod val="75000"/>
                  </a:schemeClr>
                </a:solidFill>
              </a:rPr>
              <a:t>、交易数据</a:t>
            </a:r>
            <a:endParaRPr kumimoji="1" lang="zh-CN" altLang="en-US" sz="3200">
              <a:solidFill>
                <a:schemeClr val="accent6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8753" y="1084519"/>
            <a:ext cx="8930244" cy="4852616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543792" y="2719449"/>
            <a:ext cx="695575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>
                <a:solidFill>
                  <a:srgbClr val="0070C0"/>
                </a:solidFill>
              </a:rPr>
              <a:t>每天的交易日都会产生这样的数据，在每天的</a:t>
            </a:r>
            <a:endParaRPr kumimoji="1" lang="en-US" altLang="zh-CN" sz="2400">
              <a:solidFill>
                <a:srgbClr val="0070C0"/>
              </a:solidFill>
            </a:endParaRPr>
          </a:p>
          <a:p>
            <a:r>
              <a:rPr kumimoji="1" lang="zh-CN" altLang="en-US" sz="2400">
                <a:solidFill>
                  <a:srgbClr val="0070C0"/>
                </a:solidFill>
              </a:rPr>
              <a:t>数据里面除了这几个，还有很多其它的数据，比如</a:t>
            </a:r>
            <a:endParaRPr kumimoji="1" lang="en-US" altLang="zh-CN" sz="2400">
              <a:solidFill>
                <a:srgbClr val="0070C0"/>
              </a:solidFill>
            </a:endParaRPr>
          </a:p>
          <a:p>
            <a:r>
              <a:rPr kumimoji="1" lang="zh-CN" altLang="en-US" sz="2400">
                <a:solidFill>
                  <a:srgbClr val="0070C0"/>
                </a:solidFill>
              </a:rPr>
              <a:t>成交量、涨跌幅、换手率等</a:t>
            </a:r>
            <a:endParaRPr kumimoji="1" lang="zh-CN" altLang="en-US" sz="2400">
              <a:solidFill>
                <a:srgbClr val="0070C0"/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16824" y="748145"/>
            <a:ext cx="2546725" cy="550421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4878" y="603440"/>
            <a:ext cx="8229600" cy="704073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第四天 股票</a:t>
            </a:r>
            <a:r>
              <a:rPr lang="zh-CN" altLang="en-US" dirty="0" err="1"/>
              <a:t>数据基础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908518" y="2171526"/>
            <a:ext cx="5070951" cy="3752576"/>
          </a:xfrm>
        </p:spPr>
        <p:txBody>
          <a:bodyPr/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800" dirty="0" err="1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什么是金融市场</a:t>
            </a:r>
            <a:endParaRPr lang="en-US" altLang="zh-CN" sz="2800" dirty="0" err="1">
              <a:latin typeface="华文仿宋" panose="02010600040101010101" charset="-122"/>
              <a:ea typeface="华文仿宋" panose="02010600040101010101" charset="-122"/>
              <a:cs typeface="华文仿宋" panose="02010600040101010101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800" dirty="0" err="1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股票基础</a:t>
            </a:r>
            <a:endParaRPr lang="en-US" altLang="zh-CN" sz="2800" dirty="0" err="1">
              <a:latin typeface="华文仿宋" panose="02010600040101010101" charset="-122"/>
              <a:ea typeface="华文仿宋" panose="02010600040101010101" charset="-122"/>
              <a:cs typeface="华文仿宋" panose="02010600040101010101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800" dirty="0" err="1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投资分析方法基本介绍</a:t>
            </a:r>
            <a:endParaRPr lang="en-US" altLang="zh-CN" sz="2800" dirty="0" err="1">
              <a:latin typeface="华文仿宋" panose="02010600040101010101" charset="-122"/>
              <a:ea typeface="华文仿宋" panose="02010600040101010101" charset="-122"/>
              <a:cs typeface="华文仿宋" panose="02010600040101010101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800" dirty="0" err="1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股票数据的种类</a:t>
            </a:r>
            <a:endParaRPr lang="en-US" altLang="zh-CN" sz="2800" dirty="0" err="1">
              <a:latin typeface="华文仿宋" panose="02010600040101010101" charset="-122"/>
              <a:ea typeface="华文仿宋" panose="02010600040101010101" charset="-122"/>
              <a:cs typeface="华文仿宋" panose="02010600040101010101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800" dirty="0" err="1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股票数据的存储</a:t>
            </a:r>
            <a:endParaRPr lang="en-US" altLang="zh-CN" sz="2800" dirty="0" err="1">
              <a:latin typeface="华文仿宋" panose="02010600040101010101" charset="-122"/>
              <a:ea typeface="华文仿宋" panose="02010600040101010101" charset="-122"/>
              <a:cs typeface="华文仿宋" panose="0201060004010101010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524622" y="783773"/>
            <a:ext cx="65678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200">
                <a:solidFill>
                  <a:schemeClr val="accent6">
                    <a:lumMod val="75000"/>
                  </a:schemeClr>
                </a:solidFill>
              </a:rPr>
              <a:t>看下</a:t>
            </a:r>
            <a:r>
              <a:rPr kumimoji="1" lang="en-US" altLang="zh-CN" sz="3200">
                <a:solidFill>
                  <a:schemeClr val="accent6">
                    <a:lumMod val="75000"/>
                  </a:schemeClr>
                </a:solidFill>
              </a:rPr>
              <a:t>5</a:t>
            </a:r>
            <a:r>
              <a:rPr kumimoji="1" lang="zh-CN" altLang="en-US" sz="3200">
                <a:solidFill>
                  <a:schemeClr val="accent6">
                    <a:lumMod val="75000"/>
                  </a:schemeClr>
                </a:solidFill>
              </a:rPr>
              <a:t>天的数据（每天的价格波动）</a:t>
            </a:r>
            <a:endParaRPr kumimoji="1" lang="zh-CN" altLang="en-US" sz="320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9984" y="1561034"/>
            <a:ext cx="8277101" cy="4385219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816924" y="2719449"/>
            <a:ext cx="675056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200">
                <a:solidFill>
                  <a:srgbClr val="0070C0"/>
                </a:solidFill>
              </a:rPr>
              <a:t>不同的时间间隔看待股票数据变化，</a:t>
            </a:r>
            <a:endParaRPr kumimoji="1" lang="en-US" altLang="zh-CN" sz="3200">
              <a:solidFill>
                <a:srgbClr val="0070C0"/>
              </a:solidFill>
            </a:endParaRPr>
          </a:p>
          <a:p>
            <a:r>
              <a:rPr kumimoji="1" lang="zh-CN" altLang="en-US" sz="3200">
                <a:solidFill>
                  <a:srgbClr val="0070C0"/>
                </a:solidFill>
              </a:rPr>
              <a:t>会有不一样的发现！</a:t>
            </a:r>
            <a:endParaRPr kumimoji="1" lang="zh-CN" altLang="en-US" sz="3200">
              <a:solidFill>
                <a:srgbClr val="0070C0"/>
              </a:solidFill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579052" y="843150"/>
            <a:ext cx="21002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200">
                <a:solidFill>
                  <a:schemeClr val="accent6">
                    <a:lumMod val="75000"/>
                  </a:schemeClr>
                </a:solidFill>
              </a:rPr>
              <a:t>股票</a:t>
            </a:r>
            <a:r>
              <a:rPr kumimoji="1" lang="en-US" altLang="zh-CN" sz="3200">
                <a:solidFill>
                  <a:schemeClr val="accent6">
                    <a:lumMod val="75000"/>
                  </a:schemeClr>
                </a:solidFill>
              </a:rPr>
              <a:t>K</a:t>
            </a:r>
            <a:r>
              <a:rPr kumimoji="1" lang="zh-CN" altLang="en-US" sz="3200">
                <a:solidFill>
                  <a:schemeClr val="accent6">
                    <a:lumMod val="75000"/>
                  </a:schemeClr>
                </a:solidFill>
              </a:rPr>
              <a:t>线图</a:t>
            </a:r>
            <a:endParaRPr kumimoji="1" lang="zh-CN" altLang="en-US" sz="320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38151" y="1550149"/>
            <a:ext cx="7766462" cy="4856628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878408" y="831275"/>
            <a:ext cx="41520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200">
                <a:solidFill>
                  <a:schemeClr val="accent6">
                    <a:lumMod val="75000"/>
                  </a:schemeClr>
                </a:solidFill>
              </a:rPr>
              <a:t>K</a:t>
            </a:r>
            <a:r>
              <a:rPr kumimoji="1" lang="zh-CN" altLang="en-US" sz="3200">
                <a:solidFill>
                  <a:schemeClr val="accent6">
                    <a:lumMod val="75000"/>
                  </a:schemeClr>
                </a:solidFill>
              </a:rPr>
              <a:t>线图图形态基本介绍</a:t>
            </a:r>
            <a:endParaRPr kumimoji="1" lang="zh-CN" altLang="en-US" sz="320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246910" y="1535989"/>
            <a:ext cx="711444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/>
              <a:t>K</a:t>
            </a:r>
            <a:r>
              <a:rPr lang="zh-CN" altLang="en-US" sz="2000"/>
              <a:t>线图这种图表源处于日本德川幕府时代，被当时日本米市</a:t>
            </a:r>
            <a:endParaRPr lang="en-US" altLang="zh-CN" sz="2000"/>
          </a:p>
          <a:p>
            <a:r>
              <a:rPr lang="zh-CN" altLang="en-US" sz="2000"/>
              <a:t>的商人用来记录米市的行情与价格波动，后因其细腻独到的</a:t>
            </a:r>
            <a:endParaRPr lang="en-US" altLang="zh-CN" sz="2000"/>
          </a:p>
          <a:p>
            <a:r>
              <a:rPr lang="zh-CN" altLang="en-US" sz="2000"/>
              <a:t>标画方式而被引入到股市及期货市场。</a:t>
            </a:r>
            <a:endParaRPr kumimoji="1" lang="zh-CN" altLang="en-US" sz="200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58193" y="2671591"/>
            <a:ext cx="4978908" cy="3735936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810986" y="2571445"/>
            <a:ext cx="619298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0" i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K</a:t>
            </a:r>
            <a:r>
              <a:rPr lang="zh-CN" altLang="en-US" sz="2400" b="0" i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线的计算周期可将其分为</a:t>
            </a:r>
            <a:r>
              <a:rPr lang="zh-CN" altLang="en-US" sz="2400" b="0" i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日</a:t>
            </a:r>
            <a:r>
              <a:rPr lang="en-US" altLang="zh-CN" sz="2400" b="0" i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K</a:t>
            </a:r>
            <a:r>
              <a:rPr lang="zh-CN" altLang="en-US" sz="2400" b="0" i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线，周</a:t>
            </a:r>
            <a:r>
              <a:rPr lang="en-US" altLang="zh-CN" sz="2400" b="0" i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K</a:t>
            </a:r>
            <a:r>
              <a:rPr lang="zh-CN" altLang="en-US" sz="2400" b="0" i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线，月</a:t>
            </a:r>
            <a:r>
              <a:rPr lang="en-US" altLang="zh-CN" sz="2400" b="0" i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K</a:t>
            </a:r>
            <a:r>
              <a:rPr lang="zh-CN" altLang="en-US" sz="2400" b="0" i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线，年</a:t>
            </a:r>
            <a:r>
              <a:rPr lang="en-US" altLang="zh-CN" sz="2400" b="0" i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K</a:t>
            </a:r>
            <a:r>
              <a:rPr lang="zh-CN" altLang="en-US" sz="2400" b="0" i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线</a:t>
            </a:r>
            <a:endParaRPr lang="en-US" altLang="zh-CN" sz="2400" b="0" i="0">
              <a:solidFill>
                <a:srgbClr val="FF0000"/>
              </a:solidFill>
              <a:effectLst/>
              <a:latin typeface="Arial" panose="020B0604020202020204" pitchFamily="34" charset="0"/>
            </a:endParaRPr>
          </a:p>
          <a:p>
            <a:endParaRPr lang="en-US" altLang="zh-CN" sz="2400">
              <a:solidFill>
                <a:srgbClr val="FF0000"/>
              </a:solidFill>
              <a:latin typeface="Arial" panose="020B0604020202020204" pitchFamily="34" charset="0"/>
            </a:endParaRPr>
          </a:p>
          <a:p>
            <a:endParaRPr lang="en-US" altLang="zh-CN" sz="2400">
              <a:solidFill>
                <a:srgbClr val="FF0000"/>
              </a:solidFill>
              <a:latin typeface="Arial" panose="020B0604020202020204" pitchFamily="34" charset="0"/>
            </a:endParaRPr>
          </a:p>
          <a:p>
            <a:r>
              <a:rPr lang="zh-CN" altLang="en-US" sz="2400">
                <a:solidFill>
                  <a:srgbClr val="0070C0"/>
                </a:solidFill>
                <a:latin typeface="Arial" panose="020B0604020202020204" pitchFamily="34" charset="0"/>
              </a:rPr>
              <a:t>注：</a:t>
            </a:r>
            <a:r>
              <a:rPr lang="zh-CN" altLang="en-US" sz="2400">
                <a:solidFill>
                  <a:srgbClr val="0070C0"/>
                </a:solidFill>
              </a:rPr>
              <a:t>周</a:t>
            </a:r>
            <a:r>
              <a:rPr lang="en-US" altLang="zh-CN" sz="2400">
                <a:solidFill>
                  <a:srgbClr val="0070C0"/>
                </a:solidFill>
              </a:rPr>
              <a:t>K</a:t>
            </a:r>
            <a:r>
              <a:rPr lang="zh-CN" altLang="en-US" sz="2400">
                <a:solidFill>
                  <a:srgbClr val="0070C0"/>
                </a:solidFill>
              </a:rPr>
              <a:t>线是指以周一的开盘价，周五的收盘价，全周最高价和全周最低价来画的</a:t>
            </a:r>
            <a:r>
              <a:rPr lang="en-US" altLang="zh-CN" sz="2400">
                <a:solidFill>
                  <a:srgbClr val="0070C0"/>
                </a:solidFill>
              </a:rPr>
              <a:t>K</a:t>
            </a:r>
            <a:r>
              <a:rPr lang="zh-CN" altLang="en-US" sz="2400">
                <a:solidFill>
                  <a:srgbClr val="0070C0"/>
                </a:solidFill>
              </a:rPr>
              <a:t>线图</a:t>
            </a:r>
            <a:endParaRPr lang="zh-CN" altLang="en-US" sz="2400">
              <a:solidFill>
                <a:srgbClr val="0070C0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068414" y="902527"/>
            <a:ext cx="33313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200">
                <a:solidFill>
                  <a:schemeClr val="accent6">
                    <a:lumMod val="75000"/>
                  </a:schemeClr>
                </a:solidFill>
              </a:rPr>
              <a:t>K</a:t>
            </a:r>
            <a:r>
              <a:rPr kumimoji="1" lang="zh-CN" altLang="en-US" sz="3200">
                <a:solidFill>
                  <a:schemeClr val="accent6">
                    <a:lumMod val="75000"/>
                  </a:schemeClr>
                </a:solidFill>
              </a:rPr>
              <a:t>线图的计算周期</a:t>
            </a:r>
            <a:endParaRPr kumimoji="1" lang="zh-CN" altLang="en-US" sz="3200">
              <a:solidFill>
                <a:schemeClr val="accent6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460665" y="2980706"/>
            <a:ext cx="705834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>
                <a:solidFill>
                  <a:srgbClr val="0070C0"/>
                </a:solidFill>
              </a:rPr>
              <a:t>很多网站提供了日线、周</a:t>
            </a:r>
            <a:r>
              <a:rPr kumimoji="1" lang="en-US" altLang="zh-CN" sz="2400">
                <a:solidFill>
                  <a:srgbClr val="0070C0"/>
                </a:solidFill>
              </a:rPr>
              <a:t>K</a:t>
            </a:r>
            <a:r>
              <a:rPr kumimoji="1" lang="zh-CN" altLang="en-US" sz="2400">
                <a:solidFill>
                  <a:srgbClr val="0070C0"/>
                </a:solidFill>
              </a:rPr>
              <a:t>线、月</a:t>
            </a:r>
            <a:r>
              <a:rPr kumimoji="1" lang="en-US" altLang="zh-CN" sz="2400">
                <a:solidFill>
                  <a:srgbClr val="0070C0"/>
                </a:solidFill>
              </a:rPr>
              <a:t>K</a:t>
            </a:r>
            <a:r>
              <a:rPr kumimoji="1" lang="zh-CN" altLang="en-US" sz="2400">
                <a:solidFill>
                  <a:srgbClr val="0070C0"/>
                </a:solidFill>
              </a:rPr>
              <a:t>线等周期数据，</a:t>
            </a:r>
            <a:endParaRPr kumimoji="1" lang="en-US" altLang="zh-CN" sz="2400">
              <a:solidFill>
                <a:srgbClr val="0070C0"/>
              </a:solidFill>
            </a:endParaRPr>
          </a:p>
          <a:p>
            <a:r>
              <a:rPr kumimoji="1" lang="zh-CN" altLang="en-US" sz="2400">
                <a:solidFill>
                  <a:srgbClr val="0070C0"/>
                </a:solidFill>
              </a:rPr>
              <a:t>但是最原始的只有日</a:t>
            </a:r>
            <a:r>
              <a:rPr kumimoji="1" lang="en-US" altLang="zh-CN" sz="2400">
                <a:solidFill>
                  <a:srgbClr val="0070C0"/>
                </a:solidFill>
              </a:rPr>
              <a:t>K</a:t>
            </a:r>
            <a:r>
              <a:rPr kumimoji="1" lang="zh-CN" altLang="en-US" sz="2400">
                <a:solidFill>
                  <a:srgbClr val="0070C0"/>
                </a:solidFill>
              </a:rPr>
              <a:t>线的数据。</a:t>
            </a:r>
            <a:endParaRPr kumimoji="1" lang="zh-CN" altLang="en-US" sz="2400">
              <a:solidFill>
                <a:srgbClr val="0070C0"/>
              </a:solidFill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315687" y="878774"/>
            <a:ext cx="48109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200">
                <a:solidFill>
                  <a:schemeClr val="accent6">
                    <a:lumMod val="75000"/>
                  </a:schemeClr>
                </a:solidFill>
              </a:rPr>
              <a:t>案例：</a:t>
            </a:r>
            <a:r>
              <a:rPr kumimoji="1" lang="en-US" altLang="zh-CN" sz="3200">
                <a:solidFill>
                  <a:schemeClr val="accent6">
                    <a:lumMod val="75000"/>
                  </a:schemeClr>
                </a:solidFill>
              </a:rPr>
              <a:t>pandas</a:t>
            </a:r>
            <a:r>
              <a:rPr kumimoji="1" lang="zh-CN" altLang="en-US" sz="3200">
                <a:solidFill>
                  <a:schemeClr val="accent6">
                    <a:lumMod val="75000"/>
                  </a:schemeClr>
                </a:solidFill>
              </a:rPr>
              <a:t>重采样数据</a:t>
            </a:r>
            <a:endParaRPr kumimoji="1" lang="zh-CN" altLang="en-US" sz="320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24395" y="2113807"/>
            <a:ext cx="868039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sz="2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/>
              <a:t>DataFrame.resample(</a:t>
            </a:r>
            <a:r>
              <a:rPr lang="en-US" altLang="zh-CN" sz="2400" i="1"/>
              <a:t>rule</a:t>
            </a:r>
            <a:r>
              <a:rPr lang="en-US" altLang="zh-CN" sz="2400"/>
              <a:t>, </a:t>
            </a:r>
            <a:r>
              <a:rPr lang="en-US" altLang="zh-CN" sz="2400" i="1"/>
              <a:t>how=None</a:t>
            </a:r>
            <a:r>
              <a:rPr lang="en-US" altLang="zh-CN" sz="2400"/>
              <a:t>, </a:t>
            </a:r>
            <a:r>
              <a:rPr lang="en-US" altLang="zh-CN" sz="2400" i="1"/>
              <a:t>axis=0</a:t>
            </a:r>
            <a:r>
              <a:rPr lang="en-US" altLang="zh-CN" sz="2400"/>
              <a:t>, </a:t>
            </a:r>
            <a:endParaRPr lang="en-US" altLang="zh-CN" sz="2400"/>
          </a:p>
          <a:p>
            <a:r>
              <a:rPr lang="en-US" altLang="zh-CN" sz="2400" i="1"/>
              <a:t>fill_method=None</a:t>
            </a:r>
            <a:r>
              <a:rPr lang="en-US" altLang="zh-CN" sz="2400"/>
              <a:t>, </a:t>
            </a:r>
            <a:r>
              <a:rPr lang="en-US" altLang="zh-CN" sz="2400" i="1"/>
              <a:t>closed=None</a:t>
            </a:r>
            <a:r>
              <a:rPr lang="en-US" altLang="zh-CN" sz="2400"/>
              <a:t>,</a:t>
            </a:r>
            <a:r>
              <a:rPr lang="zh-CN" altLang="en-US" sz="2400"/>
              <a:t> </a:t>
            </a:r>
            <a:r>
              <a:rPr lang="en-US" altLang="zh-CN" sz="2400" i="1"/>
              <a:t>kind=None</a:t>
            </a:r>
            <a:r>
              <a:rPr lang="en-US" altLang="zh-CN" sz="2400"/>
              <a:t>,)</a:t>
            </a:r>
            <a:endParaRPr lang="en-US" altLang="zh-CN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/>
              <a:t>频率转换和</a:t>
            </a:r>
            <a:r>
              <a:rPr lang="zh-CN" altLang="en-US" sz="2400">
                <a:solidFill>
                  <a:srgbClr val="FF0000"/>
                </a:solidFill>
              </a:rPr>
              <a:t>时间序列</a:t>
            </a:r>
            <a:r>
              <a:rPr lang="zh-CN" altLang="en-US" sz="2400"/>
              <a:t>重采样，对象必须具有类似日期</a:t>
            </a:r>
            <a:endParaRPr lang="en-US" altLang="zh-CN" sz="2400"/>
          </a:p>
          <a:p>
            <a:r>
              <a:rPr lang="zh-CN" altLang="en-US" sz="2400"/>
              <a:t>时间的索引（</a:t>
            </a:r>
            <a:r>
              <a:rPr lang="en-US" altLang="zh-CN" sz="2400"/>
              <a:t>DatetimeIndex</a:t>
            </a:r>
            <a:r>
              <a:rPr lang="zh-CN" altLang="en-US" sz="2400"/>
              <a:t>，</a:t>
            </a:r>
            <a:r>
              <a:rPr lang="en-US" altLang="zh-CN" sz="2400"/>
              <a:t>PeriodIndex</a:t>
            </a:r>
            <a:r>
              <a:rPr lang="zh-CN" altLang="en-US" sz="2400"/>
              <a:t>或</a:t>
            </a:r>
            <a:r>
              <a:rPr lang="en-US" altLang="zh-CN" sz="2400"/>
              <a:t>TimedeltaIndex</a:t>
            </a:r>
            <a:r>
              <a:rPr lang="zh-CN" altLang="en-US" sz="2400"/>
              <a:t>）</a:t>
            </a:r>
            <a:endParaRPr lang="en-US" altLang="zh-CN" sz="240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1476499" y="945738"/>
          <a:ext cx="6456218" cy="54601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5449"/>
                <a:gridCol w="5260769"/>
              </a:tblGrid>
              <a:tr h="839256"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rule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i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表示重采样频率，例如周</a:t>
                      </a:r>
                      <a:r>
                        <a:rPr lang="en-US" altLang="zh-CN" sz="1800" b="0" i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’W’,</a:t>
                      </a:r>
                      <a:r>
                        <a:rPr lang="zh-CN" altLang="en-US" sz="1800" b="0" i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月</a:t>
                      </a:r>
                      <a:r>
                        <a:rPr lang="en-US" altLang="zh-CN" sz="1800" b="0" i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’M’,</a:t>
                      </a:r>
                      <a:r>
                        <a:rPr lang="zh-CN" altLang="en-US" sz="1800" b="0" i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季度</a:t>
                      </a:r>
                      <a:r>
                        <a:rPr lang="en-US" altLang="zh-CN" sz="1800" b="0" i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’Q’,5</a:t>
                      </a:r>
                      <a:r>
                        <a:rPr lang="zh-CN" altLang="en-US" sz="1800" b="0" i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分钟</a:t>
                      </a:r>
                      <a:r>
                        <a:rPr lang="en-US" altLang="zh-CN" sz="1800" b="0" i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’5min’,12</a:t>
                      </a:r>
                      <a:r>
                        <a:rPr lang="zh-CN" altLang="en-US" sz="1800" b="0" i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天</a:t>
                      </a:r>
                      <a:r>
                        <a:rPr lang="en-US" altLang="zh-CN" sz="1800" b="0" i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’12D’</a:t>
                      </a:r>
                      <a:endParaRPr lang="zh-CN" altLang="en-US"/>
                    </a:p>
                  </a:txBody>
                  <a:tcPr/>
                </a:tc>
              </a:tr>
              <a:tr h="83925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/>
                    </a:p>
                    <a:p>
                      <a:pPr algn="ctr"/>
                      <a:r>
                        <a:rPr lang="en-US" altLang="zh-CN"/>
                        <a:t>how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用于产生聚合值的函数名或数组函数，例如‘</a:t>
                      </a:r>
                      <a:r>
                        <a:rPr lang="en-US" altLang="zh-CN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mean’</a:t>
                      </a:r>
                      <a:r>
                        <a:rPr lang="zh-CN" altLang="en-U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、‘</a:t>
                      </a:r>
                      <a:r>
                        <a:rPr lang="en-US" altLang="zh-CN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ohlc’</a:t>
                      </a:r>
                      <a:r>
                        <a:rPr lang="zh-CN" altLang="en-U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、</a:t>
                      </a:r>
                      <a:r>
                        <a:rPr lang="en-US" altLang="zh-CN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np.max</a:t>
                      </a:r>
                      <a:r>
                        <a:rPr lang="zh-CN" altLang="en-U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等，默认是‘</a:t>
                      </a:r>
                      <a:r>
                        <a:rPr lang="en-US" altLang="zh-CN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mean’</a:t>
                      </a:r>
                      <a:r>
                        <a:rPr lang="zh-CN" altLang="en-U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，其他常用的值由：‘</a:t>
                      </a:r>
                      <a:r>
                        <a:rPr lang="en-US" altLang="zh-CN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first’</a:t>
                      </a:r>
                      <a:r>
                        <a:rPr lang="zh-CN" altLang="en-U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、‘</a:t>
                      </a:r>
                      <a:r>
                        <a:rPr lang="en-US" altLang="zh-CN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last’</a:t>
                      </a:r>
                      <a:r>
                        <a:rPr lang="zh-CN" altLang="en-U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、‘</a:t>
                      </a:r>
                      <a:r>
                        <a:rPr lang="en-US" altLang="zh-CN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median’</a:t>
                      </a:r>
                      <a:r>
                        <a:rPr lang="zh-CN" altLang="en-U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、‘</a:t>
                      </a:r>
                      <a:r>
                        <a:rPr lang="en-US" altLang="zh-CN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max’</a:t>
                      </a:r>
                      <a:r>
                        <a:rPr lang="zh-CN" altLang="en-U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、‘</a:t>
                      </a:r>
                      <a:r>
                        <a:rPr lang="en-US" altLang="zh-CN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min’</a:t>
                      </a:r>
                      <a:endParaRPr lang="zh-CN" altLang="en-US"/>
                    </a:p>
                  </a:txBody>
                  <a:tcPr/>
                </a:tc>
              </a:tr>
              <a:tr h="839256"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axis=0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默认是纵轴，横轴设置</a:t>
                      </a:r>
                      <a:r>
                        <a:rPr lang="en-US" altLang="zh-CN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axis=1</a:t>
                      </a:r>
                      <a:endParaRPr lang="zh-CN" altLang="en-US"/>
                    </a:p>
                  </a:txBody>
                  <a:tcPr/>
                </a:tc>
              </a:tr>
              <a:tr h="83925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closed = ‘right’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在降采样时，各时间段的哪一段是闭合的，‘</a:t>
                      </a:r>
                      <a:r>
                        <a:rPr lang="en-US" altLang="zh-CN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right’</a:t>
                      </a:r>
                      <a:r>
                        <a:rPr lang="zh-CN" altLang="en-U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或‘</a:t>
                      </a:r>
                      <a:r>
                        <a:rPr lang="en-US" altLang="zh-CN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left’</a:t>
                      </a:r>
                      <a:r>
                        <a:rPr lang="zh-CN" altLang="en-U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，默认‘</a:t>
                      </a:r>
                      <a:r>
                        <a:rPr lang="en-US" altLang="zh-CN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right’</a:t>
                      </a:r>
                      <a:endParaRPr lang="zh-CN" altLang="en-US"/>
                    </a:p>
                  </a:txBody>
                  <a:tcPr/>
                </a:tc>
              </a:tr>
              <a:tr h="83925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fill_method = None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升采样时如何插值，比如‘</a:t>
                      </a:r>
                      <a:r>
                        <a:rPr lang="en-US" altLang="zh-CN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ffill’</a:t>
                      </a:r>
                      <a:r>
                        <a:rPr lang="zh-CN" altLang="en-U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、‘</a:t>
                      </a:r>
                      <a:r>
                        <a:rPr lang="en-US" altLang="zh-CN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bfill’</a:t>
                      </a:r>
                      <a:r>
                        <a:rPr lang="zh-CN" altLang="en-U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等</a:t>
                      </a:r>
                      <a:endParaRPr lang="zh-CN" altLang="en-US"/>
                    </a:p>
                  </a:txBody>
                  <a:tcPr/>
                </a:tc>
              </a:tr>
              <a:tr h="83925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kind = None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聚合到时期（‘</a:t>
                      </a:r>
                      <a:r>
                        <a:rPr lang="en-US" altLang="zh-CN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period’</a:t>
                      </a:r>
                      <a:r>
                        <a:rPr lang="zh-CN" altLang="en-U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）或时间戳（‘</a:t>
                      </a:r>
                      <a:r>
                        <a:rPr lang="en-US" altLang="zh-CN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timestamp’</a:t>
                      </a:r>
                      <a:r>
                        <a:rPr lang="zh-CN" altLang="en-U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），默认聚合到时间序列的索引类型</a:t>
                      </a:r>
                      <a:endParaRPr lang="zh-CN" altLang="en-US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306285" y="2980707"/>
            <a:ext cx="71609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200">
                <a:solidFill>
                  <a:schemeClr val="accent6">
                    <a:lumMod val="75000"/>
                  </a:schemeClr>
                </a:solidFill>
              </a:rPr>
              <a:t>那么日线、周线、月线等怎么切换标准</a:t>
            </a:r>
            <a:endParaRPr kumimoji="1" lang="zh-CN" altLang="en-US" sz="3200">
              <a:solidFill>
                <a:schemeClr val="accent6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800" y="2705100"/>
            <a:ext cx="7010400" cy="14478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3262" y="2102640"/>
            <a:ext cx="4139290" cy="297433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5148" y="2102640"/>
            <a:ext cx="4406375" cy="2974338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534272" y="2553196"/>
            <a:ext cx="687880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大部分周线的指标是这个日线指标在这一周最后一个交易日的值。</a:t>
            </a:r>
            <a:endParaRPr lang="en-US" altLang="zh-CN"/>
          </a:p>
          <a:p>
            <a:r>
              <a:rPr lang="zh-CN" altLang="en-US"/>
              <a:t>比如周线的</a:t>
            </a:r>
            <a:r>
              <a:rPr lang="en-US" altLang="zh-CN"/>
              <a:t>’close’</a:t>
            </a:r>
            <a:r>
              <a:rPr lang="zh-CN" altLang="en-US"/>
              <a:t>应该等于这一周最后一天日线数据的</a:t>
            </a:r>
            <a:r>
              <a:rPr lang="en-US" altLang="zh-CN"/>
              <a:t>‘close’,</a:t>
            </a:r>
            <a:endParaRPr lang="en-US" altLang="zh-CN"/>
          </a:p>
          <a:p>
            <a:r>
              <a:rPr lang="zh-CN" altLang="en-US"/>
              <a:t>但是有的指标是例外，比如</a:t>
            </a:r>
            <a:r>
              <a:rPr lang="zh-CN" altLang="en-US">
                <a:solidFill>
                  <a:srgbClr val="FF0000"/>
                </a:solidFill>
              </a:rPr>
              <a:t>周线的</a:t>
            </a:r>
            <a:r>
              <a:rPr lang="en-US" altLang="zh-CN">
                <a:solidFill>
                  <a:srgbClr val="FF0000"/>
                </a:solidFill>
              </a:rPr>
              <a:t>’high’</a:t>
            </a:r>
            <a:r>
              <a:rPr lang="zh-CN" altLang="en-US">
                <a:solidFill>
                  <a:srgbClr val="FF0000"/>
                </a:solidFill>
              </a:rPr>
              <a:t>应该等于这一周所有日线</a:t>
            </a:r>
            <a:endParaRPr lang="en-US" altLang="zh-CN">
              <a:solidFill>
                <a:srgbClr val="FF0000"/>
              </a:solidFill>
            </a:endParaRPr>
          </a:p>
          <a:p>
            <a:r>
              <a:rPr lang="en-US" altLang="zh-CN">
                <a:solidFill>
                  <a:srgbClr val="FF0000"/>
                </a:solidFill>
              </a:rPr>
              <a:t>‘high’</a:t>
            </a:r>
            <a:r>
              <a:rPr lang="zh-CN" altLang="en-US">
                <a:solidFill>
                  <a:srgbClr val="FF0000"/>
                </a:solidFill>
              </a:rPr>
              <a:t>中的最大值</a:t>
            </a:r>
            <a:r>
              <a:rPr lang="zh-CN" altLang="en-US"/>
              <a:t>，</a:t>
            </a:r>
            <a:r>
              <a:rPr lang="zh-CN" altLang="en-US">
                <a:solidFill>
                  <a:srgbClr val="FF0000"/>
                </a:solidFill>
              </a:rPr>
              <a:t>周线的</a:t>
            </a:r>
            <a:r>
              <a:rPr lang="en-US" altLang="zh-CN">
                <a:solidFill>
                  <a:srgbClr val="FF0000"/>
                </a:solidFill>
              </a:rPr>
              <a:t>’volume’</a:t>
            </a:r>
            <a:r>
              <a:rPr lang="zh-CN" altLang="en-US">
                <a:solidFill>
                  <a:srgbClr val="FF0000"/>
                </a:solidFill>
              </a:rPr>
              <a:t>应该等于这一周所有日线</a:t>
            </a:r>
            <a:endParaRPr lang="en-US" altLang="zh-CN">
              <a:solidFill>
                <a:srgbClr val="FF0000"/>
              </a:solidFill>
            </a:endParaRPr>
          </a:p>
          <a:p>
            <a:r>
              <a:rPr lang="en-US" altLang="zh-CN">
                <a:solidFill>
                  <a:srgbClr val="FF0000"/>
                </a:solidFill>
              </a:rPr>
              <a:t>‘volume’</a:t>
            </a:r>
            <a:r>
              <a:rPr lang="zh-CN" altLang="en-US">
                <a:solidFill>
                  <a:srgbClr val="FF0000"/>
                </a:solidFill>
              </a:rPr>
              <a:t>的和。</a:t>
            </a:r>
            <a:endParaRPr lang="en-US" altLang="zh-CN">
              <a:solidFill>
                <a:srgbClr val="FF0000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070864" y="829294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>
                <a:solidFill>
                  <a:schemeClr val="accent6">
                    <a:lumMod val="75000"/>
                  </a:schemeClr>
                </a:solidFill>
              </a:rPr>
              <a:t>周线</a:t>
            </a:r>
            <a:endParaRPr kumimoji="1" lang="zh-CN" altLang="en-US" sz="2800">
              <a:solidFill>
                <a:schemeClr val="accent6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351721"/>
            <a:ext cx="9144000" cy="49695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00811"/>
            <a:ext cx="9144000" cy="4826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" y="4300104"/>
            <a:ext cx="9105900" cy="4191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253358"/>
            <a:ext cx="9144000" cy="4351283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203965" y="2883725"/>
            <a:ext cx="3416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>
                <a:solidFill>
                  <a:srgbClr val="FF0000"/>
                </a:solidFill>
              </a:rPr>
              <a:t>如何修改成月线呢？</a:t>
            </a:r>
            <a:endParaRPr kumimoji="1" lang="zh-CN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241963" y="973777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200">
                <a:solidFill>
                  <a:schemeClr val="accent6">
                    <a:lumMod val="75000"/>
                  </a:schemeClr>
                </a:solidFill>
              </a:rPr>
              <a:t>交易数据指标</a:t>
            </a:r>
            <a:endParaRPr kumimoji="1" lang="zh-CN" altLang="en-US" sz="320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376615" y="2861954"/>
            <a:ext cx="23775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/>
              <a:t>历史行情数据</a:t>
            </a:r>
            <a:endParaRPr lang="en-US" altLang="zh-CN" sz="240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CN" altLang="en-US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/>
              <a:t>复权历史数据</a:t>
            </a:r>
            <a:endParaRPr lang="en-US" altLang="zh-CN" sz="240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265713" y="866899"/>
            <a:ext cx="30572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200">
                <a:solidFill>
                  <a:schemeClr val="accent6">
                    <a:lumMod val="75000"/>
                  </a:schemeClr>
                </a:solidFill>
              </a:rPr>
              <a:t>什么是除权数据</a:t>
            </a:r>
            <a:endParaRPr kumimoji="1" lang="zh-CN" altLang="en-US" sz="320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39358" y="1716067"/>
            <a:ext cx="6909955" cy="4505614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491345" y="819398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200">
                <a:solidFill>
                  <a:schemeClr val="accent6">
                    <a:lumMod val="75000"/>
                  </a:schemeClr>
                </a:solidFill>
              </a:rPr>
              <a:t>基本面数据</a:t>
            </a:r>
            <a:endParaRPr kumimoji="1" lang="zh-CN" altLang="en-US" sz="320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23948" y="2838203"/>
            <a:ext cx="829906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/>
              <a:t>基本面数据是指对</a:t>
            </a:r>
            <a:r>
              <a:rPr lang="zh-CN" altLang="en-US" sz="2400">
                <a:solidFill>
                  <a:srgbClr val="FF0000"/>
                </a:solidFill>
              </a:rPr>
              <a:t>宏观经济、行业和公司基本情况</a:t>
            </a:r>
            <a:r>
              <a:rPr lang="zh-CN" altLang="en-US" sz="2400"/>
              <a:t>的统计，</a:t>
            </a:r>
            <a:endParaRPr lang="en-US" altLang="zh-CN" sz="2400"/>
          </a:p>
          <a:p>
            <a:r>
              <a:rPr lang="zh-CN" altLang="en-US" sz="2400"/>
              <a:t>包括公司经营理念策略、公司报表等的分析。它包括宏</a:t>
            </a:r>
            <a:endParaRPr lang="en-US" altLang="zh-CN" sz="2400"/>
          </a:p>
          <a:p>
            <a:r>
              <a:rPr lang="zh-CN" altLang="en-US" sz="2400"/>
              <a:t>观经济运行态势和上市公司基本情况。</a:t>
            </a:r>
            <a:endParaRPr kumimoji="1" lang="zh-CN" altLang="en-US" sz="240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218213" y="2861953"/>
            <a:ext cx="2954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>
                <a:solidFill>
                  <a:srgbClr val="0070C0"/>
                </a:solidFill>
              </a:rPr>
              <a:t>财务数据哪里来呢？</a:t>
            </a:r>
            <a:endParaRPr kumimoji="1" lang="zh-CN" altLang="en-US" sz="2400">
              <a:solidFill>
                <a:srgbClr val="0070C0"/>
              </a:solidFill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800103" y="843149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200">
                <a:solidFill>
                  <a:schemeClr val="accent6">
                    <a:lumMod val="75000"/>
                  </a:schemeClr>
                </a:solidFill>
              </a:rPr>
              <a:t>财务数据</a:t>
            </a:r>
            <a:endParaRPr kumimoji="1" lang="zh-CN" altLang="en-US" sz="320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1799111" y="2425075"/>
            <a:ext cx="6062353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>
                <a:solidFill>
                  <a:srgbClr val="333333"/>
                </a:solidFill>
                <a:latin typeface="Arial" panose="020B0604020202020204" pitchFamily="34" charset="0"/>
              </a:rPr>
              <a:t>财务指标分</a:t>
            </a:r>
            <a:r>
              <a:rPr lang="zh-CN" altLang="en-US" sz="2400" b="0" i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析，是指总结和评价企业财务状况与经营成果的分析指标，包括偿债能力指标、运营能力指标、盈利能力指标和发展能力指标。</a:t>
            </a:r>
            <a:endParaRPr lang="en-US" altLang="zh-CN" sz="2400" b="0" i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  <a:p>
            <a:endParaRPr lang="en-US" altLang="zh-CN" sz="2400">
              <a:solidFill>
                <a:srgbClr val="333333"/>
              </a:solidFill>
              <a:latin typeface="Arial" panose="020B0604020202020204" pitchFamily="34" charset="0"/>
            </a:endParaRPr>
          </a:p>
          <a:p>
            <a:endParaRPr lang="en-US" altLang="zh-CN" sz="2400">
              <a:solidFill>
                <a:srgbClr val="333333"/>
              </a:solidFill>
              <a:latin typeface="Arial" panose="020B0604020202020204" pitchFamily="34" charset="0"/>
            </a:endParaRPr>
          </a:p>
          <a:p>
            <a:r>
              <a:rPr lang="zh-CN" altLang="en-US" sz="2400">
                <a:solidFill>
                  <a:srgbClr val="333333"/>
                </a:solidFill>
                <a:latin typeface="Arial" panose="020B0604020202020204" pitchFamily="34" charset="0"/>
              </a:rPr>
              <a:t>注：公司财务每年会四次发布财务报表</a:t>
            </a:r>
            <a:endParaRPr lang="zh-CN" altLang="en-US" sz="240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861951" y="866900"/>
            <a:ext cx="3877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200">
                <a:solidFill>
                  <a:schemeClr val="accent6">
                    <a:lumMod val="75000"/>
                  </a:schemeClr>
                </a:solidFill>
              </a:rPr>
              <a:t>基本面数据常见指标</a:t>
            </a:r>
            <a:endParaRPr kumimoji="1" lang="zh-CN" altLang="en-US" sz="320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420094" y="2683824"/>
            <a:ext cx="231986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/>
              <a:t>股本情况</a:t>
            </a:r>
            <a:endParaRPr lang="en-US" altLang="zh-CN" sz="2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/>
              <a:t>盈利能力数据</a:t>
            </a:r>
            <a:endParaRPr lang="zh-CN" altLang="en-US" sz="2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/>
              <a:t>营运能力数据</a:t>
            </a:r>
            <a:endParaRPr lang="zh-CN" altLang="en-US" sz="2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/>
              <a:t>成长能力数据</a:t>
            </a:r>
            <a:endParaRPr lang="zh-CN" altLang="en-US" sz="2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/>
              <a:t>偿债能力数据</a:t>
            </a:r>
            <a:endParaRPr lang="zh-CN" altLang="en-US" sz="2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/>
              <a:t>现金流量数据</a:t>
            </a:r>
            <a:endParaRPr lang="en-US" altLang="zh-CN" sz="24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2"/>
          <p:cNvSpPr>
            <a:spLocks noGrp="1"/>
          </p:cNvSpPr>
          <p:nvPr>
            <p:ph type="title"/>
          </p:nvPr>
        </p:nvSpPr>
        <p:spPr>
          <a:xfrm>
            <a:off x="498475" y="595318"/>
            <a:ext cx="8128000" cy="715579"/>
          </a:xfrm>
        </p:spPr>
        <p:txBody>
          <a:bodyPr/>
          <a:lstStyle/>
          <a:p>
            <a:r>
              <a:rPr kumimoji="1" lang="zh-CN" altLang="en-US" dirty="0">
                <a:solidFill>
                  <a:srgbClr val="0070C0"/>
                </a:solidFill>
              </a:rPr>
              <a:t>什么是金融市场</a:t>
            </a:r>
            <a:endParaRPr kumimoji="1" lang="zh-CN" altLang="en-US" dirty="0">
              <a:solidFill>
                <a:srgbClr val="0070C0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1516380" y="1812487"/>
            <a:ext cx="625221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kumimoji="1" lang="zh-CN" altLang="en-US" sz="2400" dirty="0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定义：通常狭义的金融市场特指</a:t>
            </a:r>
            <a:r>
              <a:rPr kumimoji="1" lang="zh-CN" altLang="en-US" sz="2400" dirty="0">
                <a:solidFill>
                  <a:srgbClr val="FF0000"/>
                </a:solidFill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有价证券（股票、债券）发行和流通</a:t>
            </a:r>
            <a:r>
              <a:rPr kumimoji="1" lang="zh-CN" altLang="en-US" sz="2400" dirty="0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的场所</a:t>
            </a:r>
            <a:endParaRPr kumimoji="1" lang="en-US" altLang="zh-CN" sz="2400" dirty="0">
              <a:latin typeface="华文仿宋" panose="02010600040101010101" charset="-122"/>
              <a:ea typeface="华文仿宋" panose="02010600040101010101" charset="-122"/>
              <a:cs typeface="华文仿宋" panose="02010600040101010101" charset="-122"/>
            </a:endParaRPr>
          </a:p>
          <a:p>
            <a:pPr marL="0" indent="0">
              <a:lnSpc>
                <a:spcPct val="150000"/>
              </a:lnSpc>
              <a:buNone/>
            </a:pPr>
            <a:endParaRPr kumimoji="1" lang="en-US" altLang="zh-CN" sz="2400" dirty="0">
              <a:latin typeface="华文仿宋" panose="02010600040101010101" charset="-122"/>
              <a:ea typeface="华文仿宋" panose="02010600040101010101" charset="-122"/>
              <a:cs typeface="华文仿宋" panose="02010600040101010101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kumimoji="1" lang="zh-CN" altLang="en-US" sz="2400" dirty="0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包括：银行、投资银行（证券公司）、保险公司、基金等</a:t>
            </a:r>
            <a:endParaRPr kumimoji="1" lang="en-US" altLang="zh-CN" sz="2400" dirty="0">
              <a:latin typeface="华文仿宋" panose="02010600040101010101" charset="-122"/>
              <a:ea typeface="华文仿宋" panose="02010600040101010101" charset="-122"/>
              <a:cs typeface="华文仿宋" panose="02010600040101010101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647009" y="5360670"/>
            <a:ext cx="55778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>
                <a:solidFill>
                  <a:srgbClr val="0070C0"/>
                </a:solidFill>
              </a:rPr>
              <a:t>注：股票、债券是用来资本流通的金融产品，广义上的</a:t>
            </a:r>
            <a:r>
              <a:rPr kumimoji="1" lang="zh-CN" altLang="en-US">
                <a:solidFill>
                  <a:srgbClr val="FF0000"/>
                </a:solidFill>
              </a:rPr>
              <a:t>金融市场还包含货币市场，其中代表性的是期货市场等</a:t>
            </a:r>
            <a:endParaRPr kumimoji="1" lang="zh-CN" altLang="en-US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5933" y="546264"/>
            <a:ext cx="3874820" cy="264888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4628" y="641268"/>
            <a:ext cx="3138373" cy="567046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933" y="3312825"/>
            <a:ext cx="3791693" cy="3153468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950026" y="2802576"/>
            <a:ext cx="757130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>
                <a:solidFill>
                  <a:srgbClr val="FF0000"/>
                </a:solidFill>
              </a:rPr>
              <a:t>不管是资本市场，还是货币市场，都是可以提供给投资</a:t>
            </a:r>
            <a:endParaRPr kumimoji="1" lang="en-US" altLang="zh-CN" sz="2400">
              <a:solidFill>
                <a:srgbClr val="FF0000"/>
              </a:solidFill>
            </a:endParaRPr>
          </a:p>
          <a:p>
            <a:r>
              <a:rPr kumimoji="1" lang="zh-CN" altLang="en-US" sz="2400">
                <a:solidFill>
                  <a:srgbClr val="FF0000"/>
                </a:solidFill>
              </a:rPr>
              <a:t>者投资的地方，其中货币市场以期货为代表的适合短期</a:t>
            </a:r>
            <a:endParaRPr kumimoji="1" lang="en-US" altLang="zh-CN" sz="2400">
              <a:solidFill>
                <a:srgbClr val="FF0000"/>
              </a:solidFill>
            </a:endParaRPr>
          </a:p>
          <a:p>
            <a:r>
              <a:rPr kumimoji="1" lang="zh-CN" altLang="en-US" sz="2400">
                <a:solidFill>
                  <a:srgbClr val="FF0000"/>
                </a:solidFill>
              </a:rPr>
              <a:t>投资，而以股票代表的证券市场适合长期投资！</a:t>
            </a:r>
            <a:endParaRPr kumimoji="1" lang="zh-CN" altLang="en-US" sz="24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2"/>
          <p:cNvSpPr>
            <a:spLocks noGrp="1"/>
          </p:cNvSpPr>
          <p:nvPr>
            <p:ph type="title"/>
          </p:nvPr>
        </p:nvSpPr>
        <p:spPr>
          <a:xfrm>
            <a:off x="578485" y="618178"/>
            <a:ext cx="8128000" cy="715579"/>
          </a:xfrm>
        </p:spPr>
        <p:txBody>
          <a:bodyPr/>
          <a:lstStyle/>
          <a:p>
            <a:r>
              <a:rPr kumimoji="1" lang="zh-CN" altLang="en-US" sz="3200" dirty="0" smtClean="0">
                <a:solidFill>
                  <a:srgbClr val="7030A0"/>
                </a:solidFill>
              </a:rPr>
              <a:t>金融市场交易程序划分</a:t>
            </a:r>
            <a:endParaRPr kumimoji="1" lang="zh-CN" altLang="en-US" sz="3200" dirty="0">
              <a:solidFill>
                <a:srgbClr val="7030A0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337310" y="2628900"/>
            <a:ext cx="6955750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sz="2400"/>
              <a:t>发行市场：又称为</a:t>
            </a:r>
            <a:r>
              <a:rPr lang="zh-CN" altLang="en-US" sz="2400"/>
              <a:t>处理新发行证券的金融</a:t>
            </a:r>
            <a:r>
              <a:rPr lang="zh-CN" altLang="en-US" sz="2400" b="1"/>
              <a:t>市场</a:t>
            </a:r>
            <a:r>
              <a:rPr lang="zh-CN" altLang="en-US" sz="2400"/>
              <a:t>，</a:t>
            </a:r>
            <a:endParaRPr lang="en-US" altLang="zh-CN" sz="2400"/>
          </a:p>
          <a:p>
            <a:r>
              <a:rPr lang="zh-CN" altLang="en-US" sz="2400"/>
              <a:t>筹集资金的公司、政府或公共部门通过发行新的股</a:t>
            </a:r>
            <a:endParaRPr lang="en-US" altLang="zh-CN" sz="2400"/>
          </a:p>
          <a:p>
            <a:r>
              <a:rPr lang="zh-CN" altLang="en-US" sz="2400"/>
              <a:t>票和债券来进行融资 。</a:t>
            </a:r>
            <a:endParaRPr lang="en-US" altLang="zh-CN" sz="2400"/>
          </a:p>
          <a:p>
            <a:endParaRPr kumimoji="1" lang="en-US" altLang="zh-CN" sz="2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sz="2400"/>
              <a:t>流通市场：又称二级市场，是指已经发行的证券</a:t>
            </a:r>
            <a:endParaRPr kumimoji="1" lang="en-US" altLang="zh-CN" sz="2400"/>
          </a:p>
          <a:p>
            <a:r>
              <a:rPr kumimoji="1" lang="zh-CN" altLang="en-US" sz="2400"/>
              <a:t>进行转让、交易的市场</a:t>
            </a:r>
            <a:r>
              <a:rPr kumimoji="1" lang="zh-CN" altLang="en-US"/>
              <a:t>。</a:t>
            </a:r>
            <a:endParaRPr kumimoji="1" lang="zh-CN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2880" y="1380683"/>
            <a:ext cx="8732520" cy="439517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1_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3441</Words>
  <Application>WPS 演示</Application>
  <PresentationFormat>全屏显示(4:3)</PresentationFormat>
  <Paragraphs>308</Paragraphs>
  <Slides>61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61</vt:i4>
      </vt:variant>
    </vt:vector>
  </HeadingPairs>
  <TitlesOfParts>
    <vt:vector size="72" baseType="lpstr">
      <vt:lpstr>Arial</vt:lpstr>
      <vt:lpstr>宋体</vt:lpstr>
      <vt:lpstr>Wingdings</vt:lpstr>
      <vt:lpstr>Eurostile</vt:lpstr>
      <vt:lpstr>Hiragino Sans GB W3</vt:lpstr>
      <vt:lpstr>微软雅黑</vt:lpstr>
      <vt:lpstr>华文仿宋</vt:lpstr>
      <vt:lpstr>Arial Unicode MS</vt:lpstr>
      <vt:lpstr>Calibri</vt:lpstr>
      <vt:lpstr>Segoe Print</vt:lpstr>
      <vt:lpstr>1_Office 主题</vt:lpstr>
      <vt:lpstr>PowerPoint 演示文稿</vt:lpstr>
      <vt:lpstr>课程概要</vt:lpstr>
      <vt:lpstr>PowerPoint 演示文稿</vt:lpstr>
      <vt:lpstr>第四天 股票数据基础</vt:lpstr>
      <vt:lpstr>PowerPoint 演示文稿</vt:lpstr>
      <vt:lpstr>什么是金融市场</vt:lpstr>
      <vt:lpstr>PowerPoint 演示文稿</vt:lpstr>
      <vt:lpstr>金融市场交易程序划分</vt:lpstr>
      <vt:lpstr>PowerPoint 演示文稿</vt:lpstr>
      <vt:lpstr>PowerPoint 演示文稿</vt:lpstr>
      <vt:lpstr>PowerPoint 演示文稿</vt:lpstr>
      <vt:lpstr>股票和债券的区别</vt:lpstr>
      <vt:lpstr>期货</vt:lpstr>
      <vt:lpstr>股票</vt:lpstr>
      <vt:lpstr>什么是股票</vt:lpstr>
      <vt:lpstr>股票分类</vt:lpstr>
      <vt:lpstr>关于普通股、优先股</vt:lpstr>
      <vt:lpstr>A股</vt:lpstr>
      <vt:lpstr>中国资本市场层次划分</vt:lpstr>
      <vt:lpstr>PowerPoint 演示文稿</vt:lpstr>
      <vt:lpstr>PowerPoint 演示文稿</vt:lpstr>
      <vt:lpstr>PowerPoint 演示文稿</vt:lpstr>
      <vt:lpstr>股票代码</vt:lpstr>
      <vt:lpstr>股票的交易</vt:lpstr>
      <vt:lpstr>开户</vt:lpstr>
      <vt:lpstr>PowerPoint 演示文稿</vt:lpstr>
      <vt:lpstr>股票的价格</vt:lpstr>
      <vt:lpstr>PowerPoint 演示文稿</vt:lpstr>
      <vt:lpstr>PowerPoint 演示文稿</vt:lpstr>
      <vt:lpstr>投资分析方法基本介绍(了解)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ccy</cp:lastModifiedBy>
  <cp:revision>665</cp:revision>
  <dcterms:created xsi:type="dcterms:W3CDTF">2015-04-23T13:51:00Z</dcterms:created>
  <dcterms:modified xsi:type="dcterms:W3CDTF">2018-04-07T12:23:36Z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2052-10.1.0.7223</vt:lpwstr>
  </property>
</Properties>
</file>